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sldIdLst>
    <p:sldId id="256" r:id="rId2"/>
    <p:sldId id="257" r:id="rId3"/>
    <p:sldId id="258" r:id="rId4"/>
    <p:sldId id="259" r:id="rId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EF7721B-AC07-48F5-B56E-65B5AF134EEF}" v="4" dt="2026-10-20T22:44:21.2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10"/>
  </p:normalViewPr>
  <p:slideViewPr>
    <p:cSldViewPr snapToGrid="0" snapToObjects="1">
      <p:cViewPr varScale="1">
        <p:scale>
          <a:sx n="150" d="100"/>
          <a:sy n="150" d="100"/>
        </p:scale>
        <p:origin x="654"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Kolta" userId="930f70fe-711c-4df3-9bb7-e7aa221391dc" providerId="ADAL" clId="{DBD6FD22-78FF-4883-9588-C462B50658C8}"/>
    <pc:docChg chg="undo custSel modSld">
      <pc:chgData name="Michael Kolta" userId="930f70fe-711c-4df3-9bb7-e7aa221391dc" providerId="ADAL" clId="{DBD6FD22-78FF-4883-9588-C462B50658C8}" dt="2026-10-20T22:44:38.585" v="332" actId="20577"/>
      <pc:docMkLst>
        <pc:docMk/>
      </pc:docMkLst>
      <pc:sldChg chg="addSp modSp mod">
        <pc:chgData name="Michael Kolta" userId="930f70fe-711c-4df3-9bb7-e7aa221391dc" providerId="ADAL" clId="{DBD6FD22-78FF-4883-9588-C462B50658C8}" dt="2026-10-20T14:53:27.606" v="271" actId="1076"/>
        <pc:sldMkLst>
          <pc:docMk/>
          <pc:sldMk cId="0" sldId="256"/>
        </pc:sldMkLst>
        <pc:spChg chg="mod">
          <ac:chgData name="Michael Kolta" userId="930f70fe-711c-4df3-9bb7-e7aa221391dc" providerId="ADAL" clId="{DBD6FD22-78FF-4883-9588-C462B50658C8}" dt="2026-10-20T14:51:41.219" v="263" actId="1076"/>
          <ac:spMkLst>
            <pc:docMk/>
            <pc:sldMk cId="0" sldId="256"/>
            <ac:spMk id="4" creationId="{00000000-0000-0000-0000-000000000000}"/>
          </ac:spMkLst>
        </pc:spChg>
        <pc:spChg chg="mod">
          <ac:chgData name="Michael Kolta" userId="930f70fe-711c-4df3-9bb7-e7aa221391dc" providerId="ADAL" clId="{DBD6FD22-78FF-4883-9588-C462B50658C8}" dt="2026-10-20T14:52:25.758" v="266" actId="255"/>
          <ac:spMkLst>
            <pc:docMk/>
            <pc:sldMk cId="0" sldId="256"/>
            <ac:spMk id="8" creationId="{00000000-0000-0000-0000-000000000000}"/>
          </ac:spMkLst>
        </pc:spChg>
        <pc:spChg chg="mod">
          <ac:chgData name="Michael Kolta" userId="930f70fe-711c-4df3-9bb7-e7aa221391dc" providerId="ADAL" clId="{DBD6FD22-78FF-4883-9588-C462B50658C8}" dt="2026-10-20T14:52:31.463" v="267" actId="255"/>
          <ac:spMkLst>
            <pc:docMk/>
            <pc:sldMk cId="0" sldId="256"/>
            <ac:spMk id="9" creationId="{00000000-0000-0000-0000-000000000000}"/>
          </ac:spMkLst>
        </pc:spChg>
        <pc:spChg chg="mod">
          <ac:chgData name="Michael Kolta" userId="930f70fe-711c-4df3-9bb7-e7aa221391dc" providerId="ADAL" clId="{DBD6FD22-78FF-4883-9588-C462B50658C8}" dt="2026-10-20T14:51:47.742" v="264" actId="1076"/>
          <ac:spMkLst>
            <pc:docMk/>
            <pc:sldMk cId="0" sldId="256"/>
            <ac:spMk id="10" creationId="{00000000-0000-0000-0000-000000000000}"/>
          </ac:spMkLst>
        </pc:spChg>
        <pc:spChg chg="mod">
          <ac:chgData name="Michael Kolta" userId="930f70fe-711c-4df3-9bb7-e7aa221391dc" providerId="ADAL" clId="{DBD6FD22-78FF-4883-9588-C462B50658C8}" dt="2026-10-20T14:51:47.742" v="264" actId="1076"/>
          <ac:spMkLst>
            <pc:docMk/>
            <pc:sldMk cId="0" sldId="256"/>
            <ac:spMk id="11" creationId="{00000000-0000-0000-0000-000000000000}"/>
          </ac:spMkLst>
        </pc:spChg>
        <pc:spChg chg="mod">
          <ac:chgData name="Michael Kolta" userId="930f70fe-711c-4df3-9bb7-e7aa221391dc" providerId="ADAL" clId="{DBD6FD22-78FF-4883-9588-C462B50658C8}" dt="2026-10-20T14:51:47.742" v="264" actId="1076"/>
          <ac:spMkLst>
            <pc:docMk/>
            <pc:sldMk cId="0" sldId="256"/>
            <ac:spMk id="12" creationId="{00000000-0000-0000-0000-000000000000}"/>
          </ac:spMkLst>
        </pc:spChg>
        <pc:spChg chg="mod">
          <ac:chgData name="Michael Kolta" userId="930f70fe-711c-4df3-9bb7-e7aa221391dc" providerId="ADAL" clId="{DBD6FD22-78FF-4883-9588-C462B50658C8}" dt="2026-10-20T14:51:47.742" v="264" actId="1076"/>
          <ac:spMkLst>
            <pc:docMk/>
            <pc:sldMk cId="0" sldId="256"/>
            <ac:spMk id="13" creationId="{00000000-0000-0000-0000-000000000000}"/>
          </ac:spMkLst>
        </pc:spChg>
        <pc:spChg chg="mod">
          <ac:chgData name="Michael Kolta" userId="930f70fe-711c-4df3-9bb7-e7aa221391dc" providerId="ADAL" clId="{DBD6FD22-78FF-4883-9588-C462B50658C8}" dt="2026-10-20T14:51:47.742" v="264" actId="1076"/>
          <ac:spMkLst>
            <pc:docMk/>
            <pc:sldMk cId="0" sldId="256"/>
            <ac:spMk id="14" creationId="{00000000-0000-0000-0000-000000000000}"/>
          </ac:spMkLst>
        </pc:spChg>
        <pc:spChg chg="mod">
          <ac:chgData name="Michael Kolta" userId="930f70fe-711c-4df3-9bb7-e7aa221391dc" providerId="ADAL" clId="{DBD6FD22-78FF-4883-9588-C462B50658C8}" dt="2026-10-20T14:51:47.742" v="264" actId="1076"/>
          <ac:spMkLst>
            <pc:docMk/>
            <pc:sldMk cId="0" sldId="256"/>
            <ac:spMk id="15" creationId="{00000000-0000-0000-0000-000000000000}"/>
          </ac:spMkLst>
        </pc:spChg>
        <pc:spChg chg="mod">
          <ac:chgData name="Michael Kolta" userId="930f70fe-711c-4df3-9bb7-e7aa221391dc" providerId="ADAL" clId="{DBD6FD22-78FF-4883-9588-C462B50658C8}" dt="2026-10-20T14:51:47.742" v="264" actId="1076"/>
          <ac:spMkLst>
            <pc:docMk/>
            <pc:sldMk cId="0" sldId="256"/>
            <ac:spMk id="16" creationId="{00000000-0000-0000-0000-000000000000}"/>
          </ac:spMkLst>
        </pc:spChg>
        <pc:spChg chg="add mod">
          <ac:chgData name="Michael Kolta" userId="930f70fe-711c-4df3-9bb7-e7aa221391dc" providerId="ADAL" clId="{DBD6FD22-78FF-4883-9588-C462B50658C8}" dt="2026-10-20T14:53:27.606" v="271" actId="1076"/>
          <ac:spMkLst>
            <pc:docMk/>
            <pc:sldMk cId="0" sldId="256"/>
            <ac:spMk id="20" creationId="{EA0126DE-DE82-4F67-217D-1DC42FD11146}"/>
          </ac:spMkLst>
        </pc:spChg>
        <pc:picChg chg="add mod">
          <ac:chgData name="Michael Kolta" userId="930f70fe-711c-4df3-9bb7-e7aa221391dc" providerId="ADAL" clId="{DBD6FD22-78FF-4883-9588-C462B50658C8}" dt="2026-10-20T14:53:22.619" v="270" actId="1076"/>
          <ac:picMkLst>
            <pc:docMk/>
            <pc:sldMk cId="0" sldId="256"/>
            <ac:picMk id="22" creationId="{DC4277EE-EB56-0A17-0DED-615177AA50B2}"/>
          </ac:picMkLst>
        </pc:picChg>
      </pc:sldChg>
      <pc:sldChg chg="modSp mod modNotesTx">
        <pc:chgData name="Michael Kolta" userId="930f70fe-711c-4df3-9bb7-e7aa221391dc" providerId="ADAL" clId="{DBD6FD22-78FF-4883-9588-C462B50658C8}" dt="2026-10-20T22:43:32.331" v="289" actId="20577"/>
        <pc:sldMkLst>
          <pc:docMk/>
          <pc:sldMk cId="0" sldId="257"/>
        </pc:sldMkLst>
        <pc:spChg chg="mod">
          <ac:chgData name="Michael Kolta" userId="930f70fe-711c-4df3-9bb7-e7aa221391dc" providerId="ADAL" clId="{DBD6FD22-78FF-4883-9588-C462B50658C8}" dt="2026-10-20T14:35:40.860" v="6" actId="20577"/>
          <ac:spMkLst>
            <pc:docMk/>
            <pc:sldMk cId="0" sldId="257"/>
            <ac:spMk id="9" creationId="{00000000-0000-0000-0000-000000000000}"/>
          </ac:spMkLst>
        </pc:spChg>
        <pc:spChg chg="mod">
          <ac:chgData name="Michael Kolta" userId="930f70fe-711c-4df3-9bb7-e7aa221391dc" providerId="ADAL" clId="{DBD6FD22-78FF-4883-9588-C462B50658C8}" dt="2026-10-20T22:43:32.331" v="289" actId="20577"/>
          <ac:spMkLst>
            <pc:docMk/>
            <pc:sldMk cId="0" sldId="257"/>
            <ac:spMk id="14" creationId="{00000000-0000-0000-0000-000000000000}"/>
          </ac:spMkLst>
        </pc:spChg>
      </pc:sldChg>
      <pc:sldChg chg="delSp modSp mod">
        <pc:chgData name="Michael Kolta" userId="930f70fe-711c-4df3-9bb7-e7aa221391dc" providerId="ADAL" clId="{DBD6FD22-78FF-4883-9588-C462B50658C8}" dt="2026-10-20T22:44:38.585" v="332" actId="20577"/>
        <pc:sldMkLst>
          <pc:docMk/>
          <pc:sldMk cId="0" sldId="258"/>
        </pc:sldMkLst>
        <pc:spChg chg="mod">
          <ac:chgData name="Michael Kolta" userId="930f70fe-711c-4df3-9bb7-e7aa221391dc" providerId="ADAL" clId="{DBD6FD22-78FF-4883-9588-C462B50658C8}" dt="2026-10-20T22:43:52.718" v="309" actId="20577"/>
          <ac:spMkLst>
            <pc:docMk/>
            <pc:sldMk cId="0" sldId="258"/>
            <ac:spMk id="9" creationId="{00000000-0000-0000-0000-000000000000}"/>
          </ac:spMkLst>
        </pc:spChg>
        <pc:spChg chg="mod">
          <ac:chgData name="Michael Kolta" userId="930f70fe-711c-4df3-9bb7-e7aa221391dc" providerId="ADAL" clId="{DBD6FD22-78FF-4883-9588-C462B50658C8}" dt="2026-10-20T14:36:23.739" v="31" actId="20577"/>
          <ac:spMkLst>
            <pc:docMk/>
            <pc:sldMk cId="0" sldId="258"/>
            <ac:spMk id="12" creationId="{00000000-0000-0000-0000-000000000000}"/>
          </ac:spMkLst>
        </pc:spChg>
        <pc:spChg chg="mod">
          <ac:chgData name="Michael Kolta" userId="930f70fe-711c-4df3-9bb7-e7aa221391dc" providerId="ADAL" clId="{DBD6FD22-78FF-4883-9588-C462B50658C8}" dt="2026-10-20T22:44:38.585" v="332" actId="20577"/>
          <ac:spMkLst>
            <pc:docMk/>
            <pc:sldMk cId="0" sldId="258"/>
            <ac:spMk id="14" creationId="{00000000-0000-0000-0000-000000000000}"/>
          </ac:spMkLst>
        </pc:spChg>
        <pc:spChg chg="del">
          <ac:chgData name="Michael Kolta" userId="930f70fe-711c-4df3-9bb7-e7aa221391dc" providerId="ADAL" clId="{DBD6FD22-78FF-4883-9588-C462B50658C8}" dt="2026-10-20T22:44:34.545" v="330" actId="478"/>
          <ac:spMkLst>
            <pc:docMk/>
            <pc:sldMk cId="0" sldId="258"/>
            <ac:spMk id="15" creationId="{00000000-0000-0000-0000-000000000000}"/>
          </ac:spMkLst>
        </pc:spChg>
        <pc:spChg chg="mod">
          <ac:chgData name="Michael Kolta" userId="930f70fe-711c-4df3-9bb7-e7aa221391dc" providerId="ADAL" clId="{DBD6FD22-78FF-4883-9588-C462B50658C8}" dt="2026-10-20T22:44:28.889" v="329" actId="20577"/>
          <ac:spMkLst>
            <pc:docMk/>
            <pc:sldMk cId="0" sldId="258"/>
            <ac:spMk id="16" creationId="{00000000-0000-0000-0000-000000000000}"/>
          </ac:spMkLst>
        </pc:spChg>
      </pc:sldChg>
      <pc:sldChg chg="addSp delSp modSp mod">
        <pc:chgData name="Michael Kolta" userId="930f70fe-711c-4df3-9bb7-e7aa221391dc" providerId="ADAL" clId="{DBD6FD22-78FF-4883-9588-C462B50658C8}" dt="2026-10-20T14:53:45.821" v="274" actId="207"/>
        <pc:sldMkLst>
          <pc:docMk/>
          <pc:sldMk cId="0" sldId="259"/>
        </pc:sldMkLst>
        <pc:spChg chg="mod">
          <ac:chgData name="Michael Kolta" userId="930f70fe-711c-4df3-9bb7-e7aa221391dc" providerId="ADAL" clId="{DBD6FD22-78FF-4883-9588-C462B50658C8}" dt="2026-10-20T14:45:31.186" v="204" actId="27636"/>
          <ac:spMkLst>
            <pc:docMk/>
            <pc:sldMk cId="0" sldId="259"/>
            <ac:spMk id="14" creationId="{00000000-0000-0000-0000-000000000000}"/>
          </ac:spMkLst>
        </pc:spChg>
        <pc:spChg chg="mod">
          <ac:chgData name="Michael Kolta" userId="930f70fe-711c-4df3-9bb7-e7aa221391dc" providerId="ADAL" clId="{DBD6FD22-78FF-4883-9588-C462B50658C8}" dt="2026-10-20T14:45:31.189" v="205" actId="27636"/>
          <ac:spMkLst>
            <pc:docMk/>
            <pc:sldMk cId="0" sldId="259"/>
            <ac:spMk id="17" creationId="{00000000-0000-0000-0000-000000000000}"/>
          </ac:spMkLst>
        </pc:spChg>
        <pc:spChg chg="add del mod">
          <ac:chgData name="Michael Kolta" userId="930f70fe-711c-4df3-9bb7-e7aa221391dc" providerId="ADAL" clId="{DBD6FD22-78FF-4883-9588-C462B50658C8}" dt="2026-10-20T14:50:24.856" v="252" actId="21"/>
          <ac:spMkLst>
            <pc:docMk/>
            <pc:sldMk cId="0" sldId="259"/>
            <ac:spMk id="21" creationId="{AF07E918-C263-A1B0-E799-77BC98660A0B}"/>
          </ac:spMkLst>
        </pc:spChg>
        <pc:spChg chg="add mod">
          <ac:chgData name="Michael Kolta" userId="930f70fe-711c-4df3-9bb7-e7aa221391dc" providerId="ADAL" clId="{DBD6FD22-78FF-4883-9588-C462B50658C8}" dt="2026-10-20T14:53:45.821" v="274" actId="207"/>
          <ac:spMkLst>
            <pc:docMk/>
            <pc:sldMk cId="0" sldId="259"/>
            <ac:spMk id="25" creationId="{EA95F4F7-F26C-02FC-5908-6F1B9C46C5F7}"/>
          </ac:spMkLst>
        </pc:spChg>
        <pc:picChg chg="add del mod">
          <ac:chgData name="Michael Kolta" userId="930f70fe-711c-4df3-9bb7-e7aa221391dc" providerId="ADAL" clId="{DBD6FD22-78FF-4883-9588-C462B50658C8}" dt="2026-10-20T14:50:24.856" v="252" actId="21"/>
          <ac:picMkLst>
            <pc:docMk/>
            <pc:sldMk cId="0" sldId="259"/>
            <ac:picMk id="23" creationId="{DC4B964F-52BB-93BE-79FF-2902B12A4849}"/>
          </ac:picMkLst>
        </pc:picChg>
        <pc:picChg chg="add mod">
          <ac:chgData name="Michael Kolta" userId="930f70fe-711c-4df3-9bb7-e7aa221391dc" providerId="ADAL" clId="{DBD6FD22-78FF-4883-9588-C462B50658C8}" dt="2026-10-20T14:53:39.403" v="273" actId="1076"/>
          <ac:picMkLst>
            <pc:docMk/>
            <pc:sldMk cId="0" sldId="259"/>
            <ac:picMk id="27" creationId="{6D1FE861-005F-F50E-9899-54160984EBF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8030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~40 seconds. Read Proverbs 13:11. Introduce the assignment: students build a calculator and learn two ideas at once—repetition in code and compound growth.
[Sources]
The Bible, English Standard Version (ESV) (2001), Proverbs 13:11. Quotation and presentation topic from the speaker-provided proposal.
[/Sources]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could have used an easy to find formula, but I prefer using a loop because of the understanding of repeating interest payments that it </a:t>
            </a:r>
            <a:r>
              <a:rPr lang="en-US"/>
              <a:t>enforces.  </a:t>
            </a:r>
            <a:r>
              <a:t>Use </a:t>
            </a:r>
            <a:r>
              <a:rPr dirty="0"/>
              <a:t>a browser-based Python editor and type this code. Explain each input and the 30 iterations, one for each year. With a hypothetical constant 7% return compounded annually, the balance is multiplied by 1.07 once at the end of each year. Without added contributions, the result is $7,612.26 after 30 years (rounded to whole dollars on the slide).</a:t>
            </a:r>
          </a:p>
          <a:p>
            <a:endParaRPr dirty="0"/>
          </a:p>
          <a:p>
            <a:r>
              <a:rPr dirty="0"/>
              <a:t>[Sources]</a:t>
            </a:r>
          </a:p>
          <a:p>
            <a:r>
              <a:rPr dirty="0"/>
              <a:t>Illustrative calculation derived from the speaker-provided proposal, evaluated directly by the Python loop shown; assumes a constant 7% annual return and 30 years of annual compounding.</a:t>
            </a:r>
          </a:p>
          <a:p>
            <a:r>
              <a:rPr dirty="0"/>
              <a:t>[/Sources]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~120 seconds. Ask participants to insert two lines: set annual_contribution = 1200 and add it at the end of every year, after calculating that year's interest. That is equivalent to setting aside $100 per month, but the code operates once per year for simplicity. Highlight the difference between adding contributions and earning interest. Both versions use the same loop, so students see one computational structure model two financial concepts.</a:t>
            </a:r>
          </a:p>
          <a:p>
            <a:endParaRPr/>
          </a:p>
          <a:p>
            <a:r>
              <a:t>[Sources]</a:t>
            </a:r>
          </a:p>
          <a:p>
            <a:r>
              <a:t>Illustrative Python code and teaching progression adapted from the speaker-provided proposal.</a:t>
            </a:r>
          </a:p>
          <a:p>
            <a:r>
              <a:t>[/Sources]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~60 seconds. The first loop yields $7,612.26 after 30 years; adding $1,200 at the end of each year gives $120,965.20. Of the total in the enhanced version, $37,000 is original principal plus 30 annual contributions, and $83,965.20 is growth. Ask: What if we waited ten years before starting? This is a mathematical illustration, not a return prediction. Close with the link to Proverbs 13:11.</a:t>
            </a:r>
          </a:p>
          <a:p>
            <a:endParaRPr/>
          </a:p>
          <a:p>
            <a:r>
              <a:t>[Sources]</a:t>
            </a:r>
          </a:p>
          <a:p>
            <a:r>
              <a:t>All example outputs computed from the Python iterations displayed on slides 2-3, with a constant 7% annual rate, 30 years of annual compounding, and year-end deposits. Proverbs 13:11 (ESV, 2001).</a:t>
            </a:r>
          </a:p>
          <a:p>
            <a:r>
              <a:t>[/Sources]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kolta.net/ci"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www.kolta.net/ci"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2039"/>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F3BE68"/>
          </a:solidFill>
          <a:ln w="12700">
            <a:solidFill>
              <a:srgbClr val="F3BE68">
                <a:alpha val="0"/>
              </a:srgbClr>
            </a:solidFill>
            <a:prstDash val="solid"/>
          </a:ln>
        </p:spPr>
        <p:txBody>
          <a:bodyPr/>
          <a:lstStyle/>
          <a:p>
            <a:endParaRPr lang="en-US"/>
          </a:p>
        </p:txBody>
      </p:sp>
      <p:sp>
        <p:nvSpPr>
          <p:cNvPr id="3" name="Text 1"/>
          <p:cNvSpPr/>
          <p:nvPr/>
        </p:nvSpPr>
        <p:spPr>
          <a:xfrm>
            <a:off x="777240" y="603504"/>
            <a:ext cx="7589520" cy="320040"/>
          </a:xfrm>
          <a:prstGeom prst="rect">
            <a:avLst/>
          </a:prstGeom>
          <a:noFill/>
          <a:ln/>
        </p:spPr>
        <p:txBody>
          <a:bodyPr wrap="square" lIns="0" tIns="0" rIns="0" bIns="0" rtlCol="0" anchor="ctr">
            <a:normAutofit/>
          </a:bodyPr>
          <a:lstStyle/>
          <a:p>
            <a:pPr marL="0" indent="0">
              <a:buNone/>
            </a:pPr>
            <a:r>
              <a:rPr lang="en-US" sz="1450" b="1" kern="0" spc="165" dirty="0">
                <a:solidFill>
                  <a:srgbClr val="F3BE68"/>
                </a:solidFill>
                <a:latin typeface="Aptos" pitchFamily="34" charset="0"/>
                <a:ea typeface="Aptos" pitchFamily="34" charset="-122"/>
                <a:cs typeface="Aptos" pitchFamily="34" charset="-120"/>
              </a:rPr>
              <a:t>CBFA TEACHING TALK  ·  5 MINUTES</a:t>
            </a:r>
            <a:endParaRPr lang="en-US" sz="1450" dirty="0"/>
          </a:p>
        </p:txBody>
      </p:sp>
      <p:sp>
        <p:nvSpPr>
          <p:cNvPr id="4" name="Text 2"/>
          <p:cNvSpPr/>
          <p:nvPr/>
        </p:nvSpPr>
        <p:spPr>
          <a:xfrm>
            <a:off x="749808" y="1188720"/>
            <a:ext cx="7772400" cy="1691640"/>
          </a:xfrm>
          <a:prstGeom prst="rect">
            <a:avLst/>
          </a:prstGeom>
          <a:noFill/>
          <a:ln/>
        </p:spPr>
        <p:txBody>
          <a:bodyPr wrap="square" lIns="0" tIns="0" rIns="0" bIns="0" rtlCol="0" anchor="t">
            <a:normAutofit/>
          </a:bodyPr>
          <a:lstStyle/>
          <a:p>
            <a:pPr marL="0" indent="0">
              <a:lnSpc>
                <a:spcPct val="93000"/>
              </a:lnSpc>
              <a:buNone/>
            </a:pPr>
            <a:r>
              <a:rPr lang="en-US" sz="4750" b="1" dirty="0">
                <a:solidFill>
                  <a:srgbClr val="FFFFFF"/>
                </a:solidFill>
                <a:latin typeface="Aptos Display" pitchFamily="34" charset="0"/>
                <a:ea typeface="Aptos Display" pitchFamily="34" charset="-122"/>
                <a:cs typeface="Aptos Display" pitchFamily="34" charset="-120"/>
              </a:rPr>
              <a:t>Gather Little</a:t>
            </a:r>
            <a:endParaRPr lang="en-US" sz="4750" dirty="0"/>
          </a:p>
          <a:p>
            <a:pPr marL="0" indent="0">
              <a:lnSpc>
                <a:spcPct val="93000"/>
              </a:lnSpc>
              <a:buNone/>
            </a:pPr>
            <a:r>
              <a:rPr lang="en-US" sz="4750" b="1" dirty="0">
                <a:solidFill>
                  <a:srgbClr val="FFFFFF"/>
                </a:solidFill>
                <a:latin typeface="Aptos Display" pitchFamily="34" charset="0"/>
                <a:ea typeface="Aptos Display" pitchFamily="34" charset="-122"/>
                <a:cs typeface="Aptos Display" pitchFamily="34" charset="-120"/>
              </a:rPr>
              <a:t>by Little</a:t>
            </a:r>
            <a:endParaRPr lang="en-US" sz="4750" dirty="0"/>
          </a:p>
        </p:txBody>
      </p:sp>
      <p:sp>
        <p:nvSpPr>
          <p:cNvPr id="5" name="Text 3"/>
          <p:cNvSpPr/>
          <p:nvPr/>
        </p:nvSpPr>
        <p:spPr>
          <a:xfrm>
            <a:off x="768096" y="3172968"/>
            <a:ext cx="8138160" cy="484632"/>
          </a:xfrm>
          <a:prstGeom prst="rect">
            <a:avLst/>
          </a:prstGeom>
          <a:noFill/>
          <a:ln/>
        </p:spPr>
        <p:txBody>
          <a:bodyPr wrap="square" lIns="0" tIns="0" rIns="0" bIns="0" rtlCol="0" anchor="ctr">
            <a:normAutofit/>
          </a:bodyPr>
          <a:lstStyle/>
          <a:p>
            <a:pPr marL="0" indent="0">
              <a:buNone/>
            </a:pPr>
            <a:r>
              <a:rPr lang="en-US" sz="2700" b="1" dirty="0">
                <a:solidFill>
                  <a:srgbClr val="63E6BE"/>
                </a:solidFill>
                <a:latin typeface="Aptos Display" pitchFamily="34" charset="0"/>
                <a:ea typeface="Aptos Display" pitchFamily="34" charset="-122"/>
                <a:cs typeface="Aptos Display" pitchFamily="34" charset="-120"/>
              </a:rPr>
              <a:t>Compound Interest + Coding</a:t>
            </a:r>
            <a:endParaRPr lang="en-US" sz="2700" dirty="0"/>
          </a:p>
        </p:txBody>
      </p:sp>
      <p:sp>
        <p:nvSpPr>
          <p:cNvPr id="6" name="Shape 4"/>
          <p:cNvSpPr/>
          <p:nvPr/>
        </p:nvSpPr>
        <p:spPr>
          <a:xfrm>
            <a:off x="777240" y="3904488"/>
            <a:ext cx="914400" cy="59436"/>
          </a:xfrm>
          <a:prstGeom prst="rect">
            <a:avLst/>
          </a:prstGeom>
          <a:solidFill>
            <a:srgbClr val="F3BE68"/>
          </a:solidFill>
          <a:ln w="12700">
            <a:solidFill>
              <a:srgbClr val="F3BE68">
                <a:alpha val="0"/>
              </a:srgbClr>
            </a:solidFill>
            <a:prstDash val="solid"/>
          </a:ln>
        </p:spPr>
        <p:txBody>
          <a:bodyPr/>
          <a:lstStyle/>
          <a:p>
            <a:endParaRPr lang="en-US"/>
          </a:p>
        </p:txBody>
      </p:sp>
      <p:sp>
        <p:nvSpPr>
          <p:cNvPr id="7" name="Text 5"/>
          <p:cNvSpPr/>
          <p:nvPr/>
        </p:nvSpPr>
        <p:spPr>
          <a:xfrm>
            <a:off x="777240" y="4187952"/>
            <a:ext cx="9006840" cy="859536"/>
          </a:xfrm>
          <a:prstGeom prst="rect">
            <a:avLst/>
          </a:prstGeom>
          <a:noFill/>
          <a:ln/>
        </p:spPr>
        <p:txBody>
          <a:bodyPr wrap="square" lIns="0" tIns="0" rIns="0" bIns="0" rtlCol="0" anchor="t">
            <a:normAutofit/>
          </a:bodyPr>
          <a:lstStyle/>
          <a:p>
            <a:pPr marL="0" indent="0">
              <a:buNone/>
            </a:pPr>
            <a:r>
              <a:rPr lang="en-US" sz="2140" i="1" dirty="0">
                <a:solidFill>
                  <a:srgbClr val="F2F5F9"/>
                </a:solidFill>
                <a:latin typeface="Aptos" pitchFamily="34" charset="0"/>
                <a:ea typeface="Aptos" pitchFamily="34" charset="-122"/>
                <a:cs typeface="Aptos" pitchFamily="34" charset="-120"/>
              </a:rPr>
              <a:t>“Wealth gained hastily will dwindle, but whoever</a:t>
            </a:r>
            <a:endParaRPr lang="en-US" sz="2140" dirty="0"/>
          </a:p>
          <a:p>
            <a:pPr marL="0" indent="0">
              <a:buNone/>
            </a:pPr>
            <a:r>
              <a:rPr lang="en-US" sz="2140" i="1" dirty="0">
                <a:solidFill>
                  <a:srgbClr val="F2F5F9"/>
                </a:solidFill>
                <a:latin typeface="Aptos" pitchFamily="34" charset="0"/>
                <a:ea typeface="Aptos" pitchFamily="34" charset="-122"/>
                <a:cs typeface="Aptos" pitchFamily="34" charset="-120"/>
              </a:rPr>
              <a:t>gathers little by little will increase it.”</a:t>
            </a:r>
            <a:endParaRPr lang="en-US" sz="2140" dirty="0"/>
          </a:p>
        </p:txBody>
      </p:sp>
      <p:sp>
        <p:nvSpPr>
          <p:cNvPr id="8" name="Text 6"/>
          <p:cNvSpPr/>
          <p:nvPr/>
        </p:nvSpPr>
        <p:spPr>
          <a:xfrm>
            <a:off x="804672" y="5193792"/>
            <a:ext cx="4846320" cy="292608"/>
          </a:xfrm>
          <a:prstGeom prst="rect">
            <a:avLst/>
          </a:prstGeom>
          <a:noFill/>
          <a:ln/>
        </p:spPr>
        <p:txBody>
          <a:bodyPr wrap="square" lIns="0" tIns="0" rIns="0" bIns="0" rtlCol="0" anchor="ctr">
            <a:normAutofit/>
          </a:bodyPr>
          <a:lstStyle/>
          <a:p>
            <a:pPr marL="0" indent="0">
              <a:buNone/>
            </a:pPr>
            <a:r>
              <a:rPr lang="en-US" b="1" kern="0" spc="140" dirty="0">
                <a:solidFill>
                  <a:srgbClr val="F3BE68"/>
                </a:solidFill>
                <a:latin typeface="Aptos" pitchFamily="34" charset="0"/>
                <a:ea typeface="Aptos" pitchFamily="34" charset="-122"/>
                <a:cs typeface="Aptos" pitchFamily="34" charset="-120"/>
              </a:rPr>
              <a:t>PROVERBS 13:11  ·  ESV</a:t>
            </a:r>
            <a:endParaRPr lang="en-US" dirty="0"/>
          </a:p>
        </p:txBody>
      </p:sp>
      <p:sp>
        <p:nvSpPr>
          <p:cNvPr id="9" name="Text 7"/>
          <p:cNvSpPr/>
          <p:nvPr/>
        </p:nvSpPr>
        <p:spPr>
          <a:xfrm>
            <a:off x="786384" y="5989320"/>
            <a:ext cx="9601200" cy="274320"/>
          </a:xfrm>
          <a:prstGeom prst="rect">
            <a:avLst/>
          </a:prstGeom>
          <a:noFill/>
          <a:ln/>
        </p:spPr>
        <p:txBody>
          <a:bodyPr wrap="square" lIns="0" tIns="0" rIns="0" bIns="0" rtlCol="0" anchor="ctr">
            <a:normAutofit/>
          </a:bodyPr>
          <a:lstStyle/>
          <a:p>
            <a:pPr marL="0" indent="0">
              <a:buNone/>
            </a:pPr>
            <a:r>
              <a:rPr lang="en-US" dirty="0">
                <a:solidFill>
                  <a:srgbClr val="C5D5E3"/>
                </a:solidFill>
                <a:latin typeface="Aptos" pitchFamily="34" charset="0"/>
                <a:ea typeface="Aptos" pitchFamily="34" charset="-122"/>
                <a:cs typeface="Aptos" pitchFamily="34" charset="-120"/>
              </a:rPr>
              <a:t>Dr. Michael Kolta  |  Palm Beach Atlantic University</a:t>
            </a:r>
            <a:endParaRPr lang="en-US" dirty="0"/>
          </a:p>
        </p:txBody>
      </p:sp>
      <p:sp>
        <p:nvSpPr>
          <p:cNvPr id="10" name="Shape 8"/>
          <p:cNvSpPr/>
          <p:nvPr/>
        </p:nvSpPr>
        <p:spPr>
          <a:xfrm>
            <a:off x="9009888" y="2337120"/>
            <a:ext cx="237744" cy="310896"/>
          </a:xfrm>
          <a:prstGeom prst="roundRect">
            <a:avLst>
              <a:gd name="adj" fmla="val 46154"/>
            </a:avLst>
          </a:prstGeom>
          <a:solidFill>
            <a:srgbClr val="63E6BE">
              <a:alpha val="98000"/>
            </a:srgbClr>
          </a:solidFill>
          <a:ln w="12700">
            <a:solidFill>
              <a:srgbClr val="F3BE68">
                <a:alpha val="0"/>
              </a:srgbClr>
            </a:solidFill>
            <a:prstDash val="solid"/>
          </a:ln>
        </p:spPr>
        <p:txBody>
          <a:bodyPr/>
          <a:lstStyle/>
          <a:p>
            <a:endParaRPr lang="en-US"/>
          </a:p>
        </p:txBody>
      </p:sp>
      <p:sp>
        <p:nvSpPr>
          <p:cNvPr id="11" name="Shape 9"/>
          <p:cNvSpPr/>
          <p:nvPr/>
        </p:nvSpPr>
        <p:spPr>
          <a:xfrm>
            <a:off x="9375648" y="2218248"/>
            <a:ext cx="237744" cy="429768"/>
          </a:xfrm>
          <a:prstGeom prst="roundRect">
            <a:avLst>
              <a:gd name="adj" fmla="val 46154"/>
            </a:avLst>
          </a:prstGeom>
          <a:solidFill>
            <a:srgbClr val="F3BE68">
              <a:alpha val="93000"/>
            </a:srgbClr>
          </a:solidFill>
          <a:ln w="12700">
            <a:solidFill>
              <a:srgbClr val="F3BE68">
                <a:alpha val="0"/>
              </a:srgbClr>
            </a:solidFill>
            <a:prstDash val="solid"/>
          </a:ln>
        </p:spPr>
        <p:txBody>
          <a:bodyPr/>
          <a:lstStyle/>
          <a:p>
            <a:endParaRPr lang="en-US"/>
          </a:p>
        </p:txBody>
      </p:sp>
      <p:sp>
        <p:nvSpPr>
          <p:cNvPr id="12" name="Shape 10"/>
          <p:cNvSpPr/>
          <p:nvPr/>
        </p:nvSpPr>
        <p:spPr>
          <a:xfrm>
            <a:off x="9741408" y="2053656"/>
            <a:ext cx="237744" cy="594360"/>
          </a:xfrm>
          <a:prstGeom prst="roundRect">
            <a:avLst>
              <a:gd name="adj" fmla="val 46154"/>
            </a:avLst>
          </a:prstGeom>
          <a:solidFill>
            <a:srgbClr val="63E6BE">
              <a:alpha val="98000"/>
            </a:srgbClr>
          </a:solidFill>
          <a:ln w="12700">
            <a:solidFill>
              <a:srgbClr val="F3BE68">
                <a:alpha val="0"/>
              </a:srgbClr>
            </a:solidFill>
            <a:prstDash val="solid"/>
          </a:ln>
        </p:spPr>
        <p:txBody>
          <a:bodyPr/>
          <a:lstStyle/>
          <a:p>
            <a:endParaRPr lang="en-US"/>
          </a:p>
        </p:txBody>
      </p:sp>
      <p:sp>
        <p:nvSpPr>
          <p:cNvPr id="13" name="Shape 11"/>
          <p:cNvSpPr/>
          <p:nvPr/>
        </p:nvSpPr>
        <p:spPr>
          <a:xfrm>
            <a:off x="10107168" y="1834200"/>
            <a:ext cx="237744" cy="813816"/>
          </a:xfrm>
          <a:prstGeom prst="roundRect">
            <a:avLst>
              <a:gd name="adj" fmla="val 46154"/>
            </a:avLst>
          </a:prstGeom>
          <a:solidFill>
            <a:srgbClr val="F3BE68">
              <a:alpha val="93000"/>
            </a:srgbClr>
          </a:solidFill>
          <a:ln w="12700">
            <a:solidFill>
              <a:srgbClr val="F3BE68">
                <a:alpha val="0"/>
              </a:srgbClr>
            </a:solidFill>
            <a:prstDash val="solid"/>
          </a:ln>
        </p:spPr>
        <p:txBody>
          <a:bodyPr/>
          <a:lstStyle/>
          <a:p>
            <a:endParaRPr lang="en-US"/>
          </a:p>
        </p:txBody>
      </p:sp>
      <p:sp>
        <p:nvSpPr>
          <p:cNvPr id="14" name="Shape 12"/>
          <p:cNvSpPr/>
          <p:nvPr/>
        </p:nvSpPr>
        <p:spPr>
          <a:xfrm>
            <a:off x="10472928" y="1550736"/>
            <a:ext cx="237744" cy="1097280"/>
          </a:xfrm>
          <a:prstGeom prst="roundRect">
            <a:avLst>
              <a:gd name="adj" fmla="val 46154"/>
            </a:avLst>
          </a:prstGeom>
          <a:solidFill>
            <a:srgbClr val="63E6BE">
              <a:alpha val="98000"/>
            </a:srgbClr>
          </a:solidFill>
          <a:ln w="12700">
            <a:solidFill>
              <a:srgbClr val="F3BE68">
                <a:alpha val="0"/>
              </a:srgbClr>
            </a:solidFill>
            <a:prstDash val="solid"/>
          </a:ln>
        </p:spPr>
        <p:txBody>
          <a:bodyPr/>
          <a:lstStyle/>
          <a:p>
            <a:endParaRPr lang="en-US"/>
          </a:p>
        </p:txBody>
      </p:sp>
      <p:sp>
        <p:nvSpPr>
          <p:cNvPr id="15" name="Shape 13"/>
          <p:cNvSpPr/>
          <p:nvPr/>
        </p:nvSpPr>
        <p:spPr>
          <a:xfrm>
            <a:off x="10838688" y="1212408"/>
            <a:ext cx="237744" cy="1435608"/>
          </a:xfrm>
          <a:prstGeom prst="roundRect">
            <a:avLst>
              <a:gd name="adj" fmla="val 46154"/>
            </a:avLst>
          </a:prstGeom>
          <a:solidFill>
            <a:srgbClr val="F3BE68">
              <a:alpha val="93000"/>
            </a:srgbClr>
          </a:solidFill>
          <a:ln w="12700">
            <a:solidFill>
              <a:srgbClr val="F3BE68">
                <a:alpha val="0"/>
              </a:srgbClr>
            </a:solidFill>
            <a:prstDash val="solid"/>
          </a:ln>
        </p:spPr>
        <p:txBody>
          <a:bodyPr/>
          <a:lstStyle/>
          <a:p>
            <a:endParaRPr lang="en-US"/>
          </a:p>
        </p:txBody>
      </p:sp>
      <p:sp>
        <p:nvSpPr>
          <p:cNvPr id="16" name="Shape 14"/>
          <p:cNvSpPr/>
          <p:nvPr/>
        </p:nvSpPr>
        <p:spPr>
          <a:xfrm>
            <a:off x="11204448" y="800928"/>
            <a:ext cx="237744" cy="1847088"/>
          </a:xfrm>
          <a:prstGeom prst="roundRect">
            <a:avLst>
              <a:gd name="adj" fmla="val 46154"/>
            </a:avLst>
          </a:prstGeom>
          <a:solidFill>
            <a:srgbClr val="63E6BE">
              <a:alpha val="98000"/>
            </a:srgbClr>
          </a:solidFill>
          <a:ln w="12700">
            <a:solidFill>
              <a:srgbClr val="F3BE68">
                <a:alpha val="0"/>
              </a:srgbClr>
            </a:solidFill>
            <a:prstDash val="solid"/>
          </a:ln>
        </p:spPr>
        <p:txBody>
          <a:bodyPr/>
          <a:lstStyle/>
          <a:p>
            <a:endParaRPr lang="en-US"/>
          </a:p>
        </p:txBody>
      </p:sp>
      <p:sp>
        <p:nvSpPr>
          <p:cNvPr id="17" name="Text 15"/>
          <p:cNvSpPr/>
          <p:nvPr/>
        </p:nvSpPr>
        <p:spPr>
          <a:xfrm>
            <a:off x="713232" y="6473952"/>
            <a:ext cx="5029200" cy="173736"/>
          </a:xfrm>
          <a:prstGeom prst="rect">
            <a:avLst/>
          </a:prstGeom>
          <a:noFill/>
          <a:ln/>
        </p:spPr>
        <p:txBody>
          <a:bodyPr wrap="square" lIns="0" tIns="0" rIns="0" bIns="0" rtlCol="0" anchor="ctr">
            <a:normAutofit/>
          </a:bodyPr>
          <a:lstStyle/>
          <a:p>
            <a:pPr marL="0" indent="0">
              <a:buNone/>
            </a:pPr>
            <a:r>
              <a:rPr lang="en-US" sz="950" kern="0" spc="150" dirty="0">
                <a:solidFill>
                  <a:srgbClr val="94ACBF"/>
                </a:solidFill>
                <a:latin typeface="Aptos" pitchFamily="34" charset="0"/>
                <a:ea typeface="Aptos" pitchFamily="34" charset="-122"/>
                <a:cs typeface="Aptos" pitchFamily="34" charset="-120"/>
              </a:rPr>
              <a:t>CBFA  |  TEACHING TALK</a:t>
            </a:r>
            <a:endParaRPr lang="en-US" sz="950" dirty="0"/>
          </a:p>
        </p:txBody>
      </p:sp>
      <p:sp>
        <p:nvSpPr>
          <p:cNvPr id="18" name="Text 16"/>
          <p:cNvSpPr/>
          <p:nvPr/>
        </p:nvSpPr>
        <p:spPr>
          <a:xfrm>
            <a:off x="10899648" y="6446520"/>
            <a:ext cx="594360" cy="192024"/>
          </a:xfrm>
          <a:prstGeom prst="rect">
            <a:avLst/>
          </a:prstGeom>
          <a:noFill/>
          <a:ln/>
        </p:spPr>
        <p:txBody>
          <a:bodyPr wrap="square" lIns="0" tIns="0" rIns="0" bIns="0" rtlCol="0" anchor="ctr">
            <a:normAutofit/>
          </a:bodyPr>
          <a:lstStyle/>
          <a:p>
            <a:pPr marL="0" indent="0" algn="r">
              <a:buNone/>
            </a:pPr>
            <a:r>
              <a:rPr lang="en-US" sz="950" dirty="0">
                <a:solidFill>
                  <a:srgbClr val="94ACBF"/>
                </a:solidFill>
                <a:latin typeface="Aptos" pitchFamily="34" charset="0"/>
                <a:ea typeface="Aptos" pitchFamily="34" charset="-122"/>
                <a:cs typeface="Aptos" pitchFamily="34" charset="-120"/>
              </a:rPr>
              <a:t>1 / 4</a:t>
            </a:r>
            <a:endParaRPr lang="en-US" sz="950" dirty="0"/>
          </a:p>
        </p:txBody>
      </p:sp>
      <p:sp>
        <p:nvSpPr>
          <p:cNvPr id="20" name="TextBox 19">
            <a:extLst>
              <a:ext uri="{FF2B5EF4-FFF2-40B4-BE49-F238E27FC236}">
                <a16:creationId xmlns:a16="http://schemas.microsoft.com/office/drawing/2014/main" id="{EA0126DE-DE82-4F67-217D-1DC42FD11146}"/>
              </a:ext>
            </a:extLst>
          </p:cNvPr>
          <p:cNvSpPr txBox="1"/>
          <p:nvPr/>
        </p:nvSpPr>
        <p:spPr>
          <a:xfrm>
            <a:off x="9183051" y="5527219"/>
            <a:ext cx="2094997" cy="707886"/>
          </a:xfrm>
          <a:prstGeom prst="rect">
            <a:avLst/>
          </a:prstGeom>
          <a:noFill/>
        </p:spPr>
        <p:txBody>
          <a:bodyPr wrap="none" rtlCol="0">
            <a:spAutoFit/>
          </a:bodyPr>
          <a:lstStyle/>
          <a:p>
            <a:r>
              <a:rPr lang="en-US" sz="2000" dirty="0">
                <a:hlinkClick r:id="rId3"/>
              </a:rPr>
              <a:t>www.kolta.net/ci</a:t>
            </a:r>
            <a:r>
              <a:rPr lang="en-US" sz="2000" dirty="0"/>
              <a:t> </a:t>
            </a:r>
          </a:p>
          <a:p>
            <a:r>
              <a:rPr lang="en-US" sz="2000" dirty="0">
                <a:solidFill>
                  <a:schemeClr val="bg1"/>
                </a:solidFill>
              </a:rPr>
              <a:t>for sample code</a:t>
            </a:r>
          </a:p>
        </p:txBody>
      </p:sp>
      <p:pic>
        <p:nvPicPr>
          <p:cNvPr id="22" name="Picture 21">
            <a:extLst>
              <a:ext uri="{FF2B5EF4-FFF2-40B4-BE49-F238E27FC236}">
                <a16:creationId xmlns:a16="http://schemas.microsoft.com/office/drawing/2014/main" id="{DC4277EE-EB56-0A17-0DED-615177AA50B2}"/>
              </a:ext>
            </a:extLst>
          </p:cNvPr>
          <p:cNvPicPr>
            <a:picLocks noChangeAspect="1"/>
          </p:cNvPicPr>
          <p:nvPr/>
        </p:nvPicPr>
        <p:blipFill>
          <a:blip r:embed="rId4"/>
          <a:stretch>
            <a:fillRect/>
          </a:stretch>
        </p:blipFill>
        <p:spPr>
          <a:xfrm>
            <a:off x="9143668" y="3311377"/>
            <a:ext cx="2113552" cy="213381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8FB"/>
        </a:solidFill>
        <a:effectLst/>
      </p:bgPr>
    </p:bg>
    <p:spTree>
      <p:nvGrpSpPr>
        <p:cNvPr id="1" name=""/>
        <p:cNvGrpSpPr/>
        <p:nvPr/>
      </p:nvGrpSpPr>
      <p:grpSpPr>
        <a:xfrm>
          <a:off x="0" y="0"/>
          <a:ext cx="0" cy="0"/>
          <a:chOff x="0" y="0"/>
          <a:chExt cx="0" cy="0"/>
        </a:xfrm>
      </p:grpSpPr>
      <p:sp>
        <p:nvSpPr>
          <p:cNvPr id="2" name="Text 0"/>
          <p:cNvSpPr/>
          <p:nvPr/>
        </p:nvSpPr>
        <p:spPr>
          <a:xfrm>
            <a:off x="713232" y="438912"/>
            <a:ext cx="9875520" cy="256032"/>
          </a:xfrm>
          <a:prstGeom prst="rect">
            <a:avLst/>
          </a:prstGeom>
          <a:noFill/>
          <a:ln/>
        </p:spPr>
        <p:txBody>
          <a:bodyPr wrap="square" lIns="0" tIns="0" rIns="0" bIns="0" rtlCol="0" anchor="ctr">
            <a:normAutofit/>
          </a:bodyPr>
          <a:lstStyle/>
          <a:p>
            <a:pPr marL="0" indent="0">
              <a:buNone/>
            </a:pPr>
            <a:r>
              <a:rPr lang="en-US" sz="1250" b="1" kern="0" spc="200" dirty="0">
                <a:solidFill>
                  <a:srgbClr val="087E83"/>
                </a:solidFill>
                <a:latin typeface="Aptos" pitchFamily="34" charset="0"/>
                <a:ea typeface="Aptos" pitchFamily="34" charset="-122"/>
                <a:cs typeface="Aptos" pitchFamily="34" charset="-120"/>
              </a:rPr>
              <a:t>STEP 1  /  THE LOOP</a:t>
            </a:r>
            <a:endParaRPr lang="en-US" sz="1250" dirty="0"/>
          </a:p>
        </p:txBody>
      </p:sp>
      <p:sp>
        <p:nvSpPr>
          <p:cNvPr id="3" name="Text 1"/>
          <p:cNvSpPr/>
          <p:nvPr/>
        </p:nvSpPr>
        <p:spPr>
          <a:xfrm>
            <a:off x="704088" y="850392"/>
            <a:ext cx="10789920" cy="603504"/>
          </a:xfrm>
          <a:prstGeom prst="rect">
            <a:avLst/>
          </a:prstGeom>
          <a:noFill/>
          <a:ln/>
        </p:spPr>
        <p:txBody>
          <a:bodyPr wrap="square" lIns="0" tIns="0" rIns="0" bIns="0" rtlCol="0" anchor="ctr">
            <a:normAutofit/>
          </a:bodyPr>
          <a:lstStyle/>
          <a:p>
            <a:pPr marL="0" indent="0">
              <a:buNone/>
            </a:pPr>
            <a:r>
              <a:rPr lang="en-US" sz="3150" b="1" dirty="0">
                <a:solidFill>
                  <a:srgbClr val="162A45"/>
                </a:solidFill>
                <a:latin typeface="Aptos Display" pitchFamily="34" charset="0"/>
                <a:ea typeface="Aptos Display" pitchFamily="34" charset="-122"/>
                <a:cs typeface="Aptos Display" pitchFamily="34" charset="-120"/>
              </a:rPr>
              <a:t>Let Python repeat the calculation</a:t>
            </a:r>
            <a:endParaRPr lang="en-US" sz="3150" dirty="0"/>
          </a:p>
        </p:txBody>
      </p:sp>
      <p:sp>
        <p:nvSpPr>
          <p:cNvPr id="4" name="Shape 2"/>
          <p:cNvSpPr/>
          <p:nvPr/>
        </p:nvSpPr>
        <p:spPr>
          <a:xfrm>
            <a:off x="694944" y="1673352"/>
            <a:ext cx="7516368" cy="4233672"/>
          </a:xfrm>
          <a:prstGeom prst="roundRect">
            <a:avLst>
              <a:gd name="adj" fmla="val 3456"/>
            </a:avLst>
          </a:prstGeom>
          <a:solidFill>
            <a:srgbClr val="17283F"/>
          </a:solidFill>
          <a:ln w="12700">
            <a:solidFill>
              <a:srgbClr val="17283F">
                <a:alpha val="0"/>
              </a:srgbClr>
            </a:solidFill>
            <a:prstDash val="solid"/>
          </a:ln>
        </p:spPr>
        <p:txBody>
          <a:bodyPr/>
          <a:lstStyle/>
          <a:p>
            <a:endParaRPr lang="en-US"/>
          </a:p>
        </p:txBody>
      </p:sp>
      <p:sp>
        <p:nvSpPr>
          <p:cNvPr id="5" name="Shape 3"/>
          <p:cNvSpPr/>
          <p:nvPr/>
        </p:nvSpPr>
        <p:spPr>
          <a:xfrm>
            <a:off x="914400" y="1874520"/>
            <a:ext cx="91440" cy="91440"/>
          </a:xfrm>
          <a:prstGeom prst="ellipse">
            <a:avLst/>
          </a:prstGeom>
          <a:solidFill>
            <a:srgbClr val="F3BE68"/>
          </a:solidFill>
          <a:ln w="12700">
            <a:solidFill>
              <a:srgbClr val="F3BE68">
                <a:alpha val="0"/>
              </a:srgbClr>
            </a:solidFill>
            <a:prstDash val="solid"/>
          </a:ln>
        </p:spPr>
        <p:txBody>
          <a:bodyPr/>
          <a:lstStyle/>
          <a:p>
            <a:endParaRPr lang="en-US"/>
          </a:p>
        </p:txBody>
      </p:sp>
      <p:sp>
        <p:nvSpPr>
          <p:cNvPr id="6" name="Shape 4"/>
          <p:cNvSpPr/>
          <p:nvPr/>
        </p:nvSpPr>
        <p:spPr>
          <a:xfrm>
            <a:off x="1124712" y="1874520"/>
            <a:ext cx="91440" cy="91440"/>
          </a:xfrm>
          <a:prstGeom prst="ellipse">
            <a:avLst/>
          </a:prstGeom>
          <a:solidFill>
            <a:srgbClr val="63E6BE"/>
          </a:solidFill>
          <a:ln w="12700">
            <a:solidFill>
              <a:srgbClr val="63E6BE">
                <a:alpha val="0"/>
              </a:srgbClr>
            </a:solidFill>
            <a:prstDash val="solid"/>
          </a:ln>
        </p:spPr>
        <p:txBody>
          <a:bodyPr/>
          <a:lstStyle/>
          <a:p>
            <a:endParaRPr lang="en-US"/>
          </a:p>
        </p:txBody>
      </p:sp>
      <p:sp>
        <p:nvSpPr>
          <p:cNvPr id="7" name="Shape 5"/>
          <p:cNvSpPr/>
          <p:nvPr/>
        </p:nvSpPr>
        <p:spPr>
          <a:xfrm>
            <a:off x="1335024" y="1874520"/>
            <a:ext cx="91440" cy="91440"/>
          </a:xfrm>
          <a:prstGeom prst="ellipse">
            <a:avLst/>
          </a:prstGeom>
          <a:solidFill>
            <a:srgbClr val="6496B6"/>
          </a:solidFill>
          <a:ln w="12700">
            <a:solidFill>
              <a:srgbClr val="6496B6">
                <a:alpha val="0"/>
              </a:srgbClr>
            </a:solidFill>
            <a:prstDash val="solid"/>
          </a:ln>
        </p:spPr>
        <p:txBody>
          <a:bodyPr/>
          <a:lstStyle/>
          <a:p>
            <a:endParaRPr lang="en-US"/>
          </a:p>
        </p:txBody>
      </p:sp>
      <p:sp>
        <p:nvSpPr>
          <p:cNvPr id="8" name="Text 6"/>
          <p:cNvSpPr/>
          <p:nvPr/>
        </p:nvSpPr>
        <p:spPr>
          <a:xfrm>
            <a:off x="1042416" y="2212848"/>
            <a:ext cx="6922008" cy="388620"/>
          </a:xfrm>
          <a:prstGeom prst="rect">
            <a:avLst/>
          </a:prstGeom>
          <a:noFill/>
          <a:ln/>
        </p:spPr>
        <p:txBody>
          <a:bodyPr wrap="square" lIns="0" tIns="0" rIns="0" bIns="0" rtlCol="0" anchor="ctr">
            <a:normAutofit/>
          </a:bodyPr>
          <a:lstStyle/>
          <a:p>
            <a:pPr marL="0" indent="0">
              <a:buNone/>
            </a:pPr>
            <a:r>
              <a:rPr lang="en-US" sz="1920" dirty="0">
                <a:solidFill>
                  <a:srgbClr val="FFFFFF"/>
                </a:solidFill>
                <a:latin typeface="DejaVu Sans Mono" pitchFamily="34" charset="0"/>
                <a:ea typeface="DejaVu Sans Mono" pitchFamily="34" charset="-122"/>
                <a:cs typeface="DejaVu Sans Mono" pitchFamily="34" charset="-120"/>
              </a:rPr>
              <a:t>balance = 1000</a:t>
            </a:r>
            <a:endParaRPr lang="en-US" sz="1920" dirty="0"/>
          </a:p>
        </p:txBody>
      </p:sp>
      <p:sp>
        <p:nvSpPr>
          <p:cNvPr id="9" name="Text 7"/>
          <p:cNvSpPr/>
          <p:nvPr/>
        </p:nvSpPr>
        <p:spPr>
          <a:xfrm>
            <a:off x="1042416" y="2619756"/>
            <a:ext cx="6922008" cy="388620"/>
          </a:xfrm>
          <a:prstGeom prst="rect">
            <a:avLst/>
          </a:prstGeom>
          <a:noFill/>
          <a:ln/>
        </p:spPr>
        <p:txBody>
          <a:bodyPr wrap="square" lIns="0" tIns="0" rIns="0" bIns="0" rtlCol="0" anchor="ctr">
            <a:normAutofit/>
          </a:bodyPr>
          <a:lstStyle/>
          <a:p>
            <a:pPr marL="0" indent="0">
              <a:buNone/>
            </a:pPr>
            <a:r>
              <a:rPr lang="en-US" sz="1920" dirty="0">
                <a:solidFill>
                  <a:srgbClr val="FFFFFF"/>
                </a:solidFill>
                <a:latin typeface="DejaVu Sans Mono" pitchFamily="34" charset="0"/>
                <a:ea typeface="DejaVu Sans Mono" pitchFamily="34" charset="-122"/>
                <a:cs typeface="DejaVu Sans Mono" pitchFamily="34" charset="-120"/>
              </a:rPr>
              <a:t>rate = 0.07</a:t>
            </a:r>
            <a:endParaRPr lang="en-US" sz="1920" dirty="0"/>
          </a:p>
        </p:txBody>
      </p:sp>
      <p:sp>
        <p:nvSpPr>
          <p:cNvPr id="10" name="Text 8"/>
          <p:cNvSpPr/>
          <p:nvPr/>
        </p:nvSpPr>
        <p:spPr>
          <a:xfrm>
            <a:off x="1042416" y="3026664"/>
            <a:ext cx="6922008" cy="388620"/>
          </a:xfrm>
          <a:prstGeom prst="rect">
            <a:avLst/>
          </a:prstGeom>
          <a:noFill/>
          <a:ln/>
        </p:spPr>
        <p:txBody>
          <a:bodyPr wrap="square" lIns="0" tIns="0" rIns="0" bIns="0" rtlCol="0" anchor="ctr">
            <a:normAutofit/>
          </a:bodyPr>
          <a:lstStyle/>
          <a:p>
            <a:pPr marL="0" indent="0">
              <a:buNone/>
            </a:pPr>
            <a:r>
              <a:rPr lang="en-US" sz="1920" dirty="0">
                <a:solidFill>
                  <a:srgbClr val="FFFFFF"/>
                </a:solidFill>
                <a:latin typeface="DejaVu Sans Mono" pitchFamily="34" charset="0"/>
                <a:ea typeface="DejaVu Sans Mono" pitchFamily="34" charset="-122"/>
                <a:cs typeface="DejaVu Sans Mono" pitchFamily="34" charset="-120"/>
              </a:rPr>
              <a:t>years = 30</a:t>
            </a:r>
            <a:endParaRPr lang="en-US" sz="1920" dirty="0"/>
          </a:p>
        </p:txBody>
      </p:sp>
      <p:sp>
        <p:nvSpPr>
          <p:cNvPr id="11" name="Shape 9"/>
          <p:cNvSpPr/>
          <p:nvPr/>
        </p:nvSpPr>
        <p:spPr>
          <a:xfrm>
            <a:off x="896112" y="3831336"/>
            <a:ext cx="39319" cy="374904"/>
          </a:xfrm>
          <a:prstGeom prst="rect">
            <a:avLst/>
          </a:prstGeom>
          <a:solidFill>
            <a:srgbClr val="63E6BE"/>
          </a:solidFill>
          <a:ln w="12700">
            <a:solidFill>
              <a:srgbClr val="08B3AA">
                <a:alpha val="0"/>
              </a:srgbClr>
            </a:solidFill>
            <a:prstDash val="solid"/>
          </a:ln>
        </p:spPr>
        <p:txBody>
          <a:bodyPr/>
          <a:lstStyle/>
          <a:p>
            <a:endParaRPr lang="en-US"/>
          </a:p>
        </p:txBody>
      </p:sp>
      <p:sp>
        <p:nvSpPr>
          <p:cNvPr id="12" name="Text 10"/>
          <p:cNvSpPr/>
          <p:nvPr/>
        </p:nvSpPr>
        <p:spPr>
          <a:xfrm>
            <a:off x="1042416" y="3840480"/>
            <a:ext cx="6922008" cy="388620"/>
          </a:xfrm>
          <a:prstGeom prst="rect">
            <a:avLst/>
          </a:prstGeom>
          <a:noFill/>
          <a:ln/>
        </p:spPr>
        <p:txBody>
          <a:bodyPr wrap="square" lIns="0" tIns="0" rIns="0" bIns="0" rtlCol="0" anchor="ctr">
            <a:normAutofit/>
          </a:bodyPr>
          <a:lstStyle/>
          <a:p>
            <a:pPr marL="0" indent="0">
              <a:buNone/>
            </a:pPr>
            <a:r>
              <a:rPr lang="en-US" sz="1920" b="1" dirty="0">
                <a:solidFill>
                  <a:srgbClr val="63E6BE"/>
                </a:solidFill>
                <a:latin typeface="DejaVu Sans Mono" pitchFamily="34" charset="0"/>
                <a:ea typeface="DejaVu Sans Mono" pitchFamily="34" charset="-122"/>
                <a:cs typeface="DejaVu Sans Mono" pitchFamily="34" charset="-120"/>
              </a:rPr>
              <a:t>for year in range(years):</a:t>
            </a:r>
            <a:endParaRPr lang="en-US" sz="1920" dirty="0"/>
          </a:p>
        </p:txBody>
      </p:sp>
      <p:sp>
        <p:nvSpPr>
          <p:cNvPr id="13" name="Shape 11"/>
          <p:cNvSpPr/>
          <p:nvPr/>
        </p:nvSpPr>
        <p:spPr>
          <a:xfrm>
            <a:off x="896112" y="4238244"/>
            <a:ext cx="39319" cy="374904"/>
          </a:xfrm>
          <a:prstGeom prst="rect">
            <a:avLst/>
          </a:prstGeom>
          <a:solidFill>
            <a:srgbClr val="63E6BE"/>
          </a:solidFill>
          <a:ln w="12700">
            <a:solidFill>
              <a:srgbClr val="08B3AA">
                <a:alpha val="0"/>
              </a:srgbClr>
            </a:solidFill>
            <a:prstDash val="solid"/>
          </a:ln>
        </p:spPr>
        <p:txBody>
          <a:bodyPr/>
          <a:lstStyle/>
          <a:p>
            <a:endParaRPr lang="en-US"/>
          </a:p>
        </p:txBody>
      </p:sp>
      <p:sp>
        <p:nvSpPr>
          <p:cNvPr id="14" name="Text 12"/>
          <p:cNvSpPr/>
          <p:nvPr/>
        </p:nvSpPr>
        <p:spPr>
          <a:xfrm>
            <a:off x="1042416" y="4247388"/>
            <a:ext cx="6922008" cy="388620"/>
          </a:xfrm>
          <a:prstGeom prst="rect">
            <a:avLst/>
          </a:prstGeom>
          <a:noFill/>
          <a:ln/>
        </p:spPr>
        <p:txBody>
          <a:bodyPr wrap="square" lIns="0" tIns="0" rIns="0" bIns="0" rtlCol="0" anchor="ctr">
            <a:normAutofit/>
          </a:bodyPr>
          <a:lstStyle/>
          <a:p>
            <a:pPr marL="0" indent="0">
              <a:buNone/>
            </a:pPr>
            <a:r>
              <a:rPr lang="en-US" sz="1920" b="1" dirty="0">
                <a:solidFill>
                  <a:srgbClr val="FFFFFF"/>
                </a:solidFill>
                <a:latin typeface="DejaVu Sans Mono" pitchFamily="34" charset="0"/>
                <a:ea typeface="DejaVu Sans Mono" pitchFamily="34" charset="-122"/>
                <a:cs typeface="DejaVu Sans Mono" pitchFamily="34" charset="-120"/>
              </a:rPr>
              <a:t>    balance = balance * (1 + rate)</a:t>
            </a:r>
            <a:endParaRPr lang="en-US" sz="1920" dirty="0"/>
          </a:p>
        </p:txBody>
      </p:sp>
      <p:sp>
        <p:nvSpPr>
          <p:cNvPr id="15" name="Text 13"/>
          <p:cNvSpPr/>
          <p:nvPr/>
        </p:nvSpPr>
        <p:spPr>
          <a:xfrm>
            <a:off x="1042416" y="5061204"/>
            <a:ext cx="6922008" cy="388620"/>
          </a:xfrm>
          <a:prstGeom prst="rect">
            <a:avLst/>
          </a:prstGeom>
          <a:noFill/>
          <a:ln/>
        </p:spPr>
        <p:txBody>
          <a:bodyPr wrap="square" lIns="0" tIns="0" rIns="0" bIns="0" rtlCol="0" anchor="ctr">
            <a:normAutofit/>
          </a:bodyPr>
          <a:lstStyle/>
          <a:p>
            <a:pPr marL="0" indent="0">
              <a:buNone/>
            </a:pPr>
            <a:r>
              <a:rPr lang="en-US" sz="1920" dirty="0">
                <a:solidFill>
                  <a:srgbClr val="FCD99A"/>
                </a:solidFill>
                <a:latin typeface="DejaVu Sans Mono" pitchFamily="34" charset="0"/>
                <a:ea typeface="DejaVu Sans Mono" pitchFamily="34" charset="-122"/>
                <a:cs typeface="DejaVu Sans Mono" pitchFamily="34" charset="-120"/>
              </a:rPr>
              <a:t>print(f"${balance:,.2f}")</a:t>
            </a:r>
            <a:endParaRPr lang="en-US" sz="1920" dirty="0"/>
          </a:p>
        </p:txBody>
      </p:sp>
      <p:sp>
        <p:nvSpPr>
          <p:cNvPr id="16" name="Shape 14"/>
          <p:cNvSpPr/>
          <p:nvPr/>
        </p:nvSpPr>
        <p:spPr>
          <a:xfrm>
            <a:off x="8503920" y="1682496"/>
            <a:ext cx="2971800" cy="4233672"/>
          </a:xfrm>
          <a:prstGeom prst="roundRect">
            <a:avLst>
              <a:gd name="adj" fmla="val 4923"/>
            </a:avLst>
          </a:prstGeom>
          <a:solidFill>
            <a:srgbClr val="FFFFFF"/>
          </a:solidFill>
          <a:ln w="12700">
            <a:solidFill>
              <a:srgbClr val="FFFFFF">
                <a:alpha val="0"/>
              </a:srgbClr>
            </a:solidFill>
            <a:prstDash val="solid"/>
          </a:ln>
        </p:spPr>
        <p:txBody>
          <a:bodyPr/>
          <a:lstStyle/>
          <a:p>
            <a:endParaRPr lang="en-US"/>
          </a:p>
        </p:txBody>
      </p:sp>
      <p:sp>
        <p:nvSpPr>
          <p:cNvPr id="17" name="Shape 15"/>
          <p:cNvSpPr/>
          <p:nvPr/>
        </p:nvSpPr>
        <p:spPr>
          <a:xfrm>
            <a:off x="9418320" y="2066544"/>
            <a:ext cx="1078992" cy="1078992"/>
          </a:xfrm>
          <a:prstGeom prst="ellipse">
            <a:avLst/>
          </a:prstGeom>
          <a:solidFill>
            <a:srgbClr val="E9F7F5"/>
          </a:solidFill>
          <a:ln w="12700">
            <a:solidFill>
              <a:srgbClr val="D7E1EA">
                <a:alpha val="0"/>
              </a:srgbClr>
            </a:solidFill>
            <a:prstDash val="solid"/>
          </a:ln>
        </p:spPr>
        <p:txBody>
          <a:bodyPr/>
          <a:lstStyle/>
          <a:p>
            <a:endParaRPr lang="en-US"/>
          </a:p>
        </p:txBody>
      </p:sp>
      <p:sp>
        <p:nvSpPr>
          <p:cNvPr id="18" name="Text 16"/>
          <p:cNvSpPr/>
          <p:nvPr/>
        </p:nvSpPr>
        <p:spPr>
          <a:xfrm>
            <a:off x="9509760" y="2313432"/>
            <a:ext cx="896112" cy="457200"/>
          </a:xfrm>
          <a:prstGeom prst="rect">
            <a:avLst/>
          </a:prstGeom>
          <a:noFill/>
          <a:ln/>
        </p:spPr>
        <p:txBody>
          <a:bodyPr wrap="square" lIns="0" tIns="0" rIns="0" bIns="0" rtlCol="0" anchor="ctr">
            <a:normAutofit/>
          </a:bodyPr>
          <a:lstStyle/>
          <a:p>
            <a:pPr marL="0" indent="0" algn="ctr">
              <a:buNone/>
            </a:pPr>
            <a:r>
              <a:rPr lang="en-US" sz="2900" b="1" dirty="0">
                <a:solidFill>
                  <a:srgbClr val="087E83"/>
                </a:solidFill>
                <a:latin typeface="Aptos" pitchFamily="34" charset="0"/>
                <a:ea typeface="Aptos" pitchFamily="34" charset="-122"/>
                <a:cs typeface="Aptos" pitchFamily="34" charset="-120"/>
              </a:rPr>
              <a:t>30</a:t>
            </a:r>
            <a:endParaRPr lang="en-US" sz="2900" dirty="0"/>
          </a:p>
        </p:txBody>
      </p:sp>
      <p:sp>
        <p:nvSpPr>
          <p:cNvPr id="19" name="Text 17"/>
          <p:cNvSpPr/>
          <p:nvPr/>
        </p:nvSpPr>
        <p:spPr>
          <a:xfrm>
            <a:off x="8887968" y="3227832"/>
            <a:ext cx="2148840" cy="502920"/>
          </a:xfrm>
          <a:prstGeom prst="rect">
            <a:avLst/>
          </a:prstGeom>
          <a:noFill/>
          <a:ln/>
        </p:spPr>
        <p:txBody>
          <a:bodyPr wrap="square" lIns="0" tIns="0" rIns="0" bIns="0" rtlCol="0" anchor="ctr">
            <a:normAutofit/>
          </a:bodyPr>
          <a:lstStyle/>
          <a:p>
            <a:pPr marL="0" indent="0" algn="ctr">
              <a:buNone/>
            </a:pPr>
            <a:r>
              <a:rPr lang="en-US" sz="1500" dirty="0">
                <a:solidFill>
                  <a:srgbClr val="162A45"/>
                </a:solidFill>
                <a:latin typeface="Aptos" pitchFamily="34" charset="0"/>
                <a:ea typeface="Aptos" pitchFamily="34" charset="-122"/>
                <a:cs typeface="Aptos" pitchFamily="34" charset="-120"/>
              </a:rPr>
              <a:t>annual iterations</a:t>
            </a:r>
            <a:endParaRPr lang="en-US" sz="1500" dirty="0"/>
          </a:p>
        </p:txBody>
      </p:sp>
      <p:sp>
        <p:nvSpPr>
          <p:cNvPr id="20" name="Shape 18"/>
          <p:cNvSpPr/>
          <p:nvPr/>
        </p:nvSpPr>
        <p:spPr>
          <a:xfrm>
            <a:off x="8833104" y="3730752"/>
            <a:ext cx="2267712" cy="0"/>
          </a:xfrm>
          <a:prstGeom prst="line">
            <a:avLst/>
          </a:prstGeom>
          <a:noFill/>
          <a:ln w="15875">
            <a:solidFill>
              <a:srgbClr val="D7E1EA"/>
            </a:solidFill>
            <a:prstDash val="solid"/>
          </a:ln>
        </p:spPr>
        <p:txBody>
          <a:bodyPr/>
          <a:lstStyle/>
          <a:p>
            <a:endParaRPr lang="en-US"/>
          </a:p>
        </p:txBody>
      </p:sp>
      <p:sp>
        <p:nvSpPr>
          <p:cNvPr id="21" name="Text 19"/>
          <p:cNvSpPr/>
          <p:nvPr/>
        </p:nvSpPr>
        <p:spPr>
          <a:xfrm>
            <a:off x="8869680" y="3950208"/>
            <a:ext cx="2212848" cy="256032"/>
          </a:xfrm>
          <a:prstGeom prst="rect">
            <a:avLst/>
          </a:prstGeom>
          <a:noFill/>
          <a:ln/>
        </p:spPr>
        <p:txBody>
          <a:bodyPr wrap="square" lIns="0" tIns="0" rIns="0" bIns="0" rtlCol="0" anchor="ctr">
            <a:normAutofit/>
          </a:bodyPr>
          <a:lstStyle/>
          <a:p>
            <a:pPr marL="0" indent="0">
              <a:buNone/>
            </a:pPr>
            <a:r>
              <a:rPr lang="en-US" sz="1540" dirty="0">
                <a:solidFill>
                  <a:srgbClr val="64748B"/>
                </a:solidFill>
                <a:latin typeface="Aptos" pitchFamily="34" charset="0"/>
                <a:ea typeface="Aptos" pitchFamily="34" charset="-122"/>
                <a:cs typeface="Aptos" pitchFamily="34" charset="-120"/>
              </a:rPr>
              <a:t>Starting balance</a:t>
            </a:r>
            <a:endParaRPr lang="en-US" sz="1540" dirty="0"/>
          </a:p>
        </p:txBody>
      </p:sp>
      <p:sp>
        <p:nvSpPr>
          <p:cNvPr id="22" name="Text 20"/>
          <p:cNvSpPr/>
          <p:nvPr/>
        </p:nvSpPr>
        <p:spPr>
          <a:xfrm>
            <a:off x="8869680" y="4270248"/>
            <a:ext cx="2377440" cy="411480"/>
          </a:xfrm>
          <a:prstGeom prst="rect">
            <a:avLst/>
          </a:prstGeom>
          <a:noFill/>
          <a:ln/>
        </p:spPr>
        <p:txBody>
          <a:bodyPr wrap="square" lIns="0" tIns="0" rIns="0" bIns="0" rtlCol="0" anchor="ctr">
            <a:normAutofit/>
          </a:bodyPr>
          <a:lstStyle/>
          <a:p>
            <a:pPr marL="0" indent="0">
              <a:buNone/>
            </a:pPr>
            <a:r>
              <a:rPr lang="en-US" sz="2700" b="1" dirty="0">
                <a:solidFill>
                  <a:srgbClr val="162A45"/>
                </a:solidFill>
                <a:latin typeface="Aptos Display" pitchFamily="34" charset="0"/>
                <a:ea typeface="Aptos Display" pitchFamily="34" charset="-122"/>
                <a:cs typeface="Aptos Display" pitchFamily="34" charset="-120"/>
              </a:rPr>
              <a:t>$1,000</a:t>
            </a:r>
            <a:endParaRPr lang="en-US" sz="2700" dirty="0"/>
          </a:p>
        </p:txBody>
      </p:sp>
      <p:sp>
        <p:nvSpPr>
          <p:cNvPr id="23" name="Text 21"/>
          <p:cNvSpPr/>
          <p:nvPr/>
        </p:nvSpPr>
        <p:spPr>
          <a:xfrm>
            <a:off x="8869680" y="4937760"/>
            <a:ext cx="2240280" cy="274320"/>
          </a:xfrm>
          <a:prstGeom prst="rect">
            <a:avLst/>
          </a:prstGeom>
          <a:noFill/>
          <a:ln/>
        </p:spPr>
        <p:txBody>
          <a:bodyPr wrap="square" lIns="0" tIns="0" rIns="0" bIns="0" rtlCol="0" anchor="ctr">
            <a:normAutofit/>
          </a:bodyPr>
          <a:lstStyle/>
          <a:p>
            <a:pPr marL="0" indent="0">
              <a:buNone/>
            </a:pPr>
            <a:r>
              <a:rPr lang="en-US" sz="1580" dirty="0">
                <a:solidFill>
                  <a:srgbClr val="64748B"/>
                </a:solidFill>
                <a:latin typeface="Aptos" pitchFamily="34" charset="0"/>
                <a:ea typeface="Aptos" pitchFamily="34" charset="-122"/>
                <a:cs typeface="Aptos" pitchFamily="34" charset="-120"/>
              </a:rPr>
              <a:t>7% annual rate</a:t>
            </a:r>
            <a:endParaRPr lang="en-US" sz="1580" dirty="0"/>
          </a:p>
        </p:txBody>
      </p:sp>
      <p:sp>
        <p:nvSpPr>
          <p:cNvPr id="24" name="Text 22"/>
          <p:cNvSpPr/>
          <p:nvPr/>
        </p:nvSpPr>
        <p:spPr>
          <a:xfrm>
            <a:off x="8869680" y="5340096"/>
            <a:ext cx="2350008" cy="338328"/>
          </a:xfrm>
          <a:prstGeom prst="rect">
            <a:avLst/>
          </a:prstGeom>
          <a:noFill/>
          <a:ln/>
        </p:spPr>
        <p:txBody>
          <a:bodyPr wrap="square" lIns="0" tIns="0" rIns="0" bIns="0" rtlCol="0" anchor="ctr">
            <a:normAutofit/>
          </a:bodyPr>
          <a:lstStyle/>
          <a:p>
            <a:pPr marL="0" indent="0">
              <a:buNone/>
            </a:pPr>
            <a:r>
              <a:rPr lang="en-US" sz="1930" b="1" dirty="0">
                <a:solidFill>
                  <a:srgbClr val="087E83"/>
                </a:solidFill>
                <a:latin typeface="Aptos" pitchFamily="34" charset="0"/>
                <a:ea typeface="Aptos" pitchFamily="34" charset="-122"/>
                <a:cs typeface="Aptos" pitchFamily="34" charset="-120"/>
              </a:rPr>
              <a:t>Result  $7,612</a:t>
            </a:r>
            <a:endParaRPr lang="en-US" sz="1930" dirty="0"/>
          </a:p>
        </p:txBody>
      </p:sp>
      <p:sp>
        <p:nvSpPr>
          <p:cNvPr id="25" name="Text 23"/>
          <p:cNvSpPr/>
          <p:nvPr/>
        </p:nvSpPr>
        <p:spPr>
          <a:xfrm>
            <a:off x="713232" y="6473952"/>
            <a:ext cx="5029200" cy="173736"/>
          </a:xfrm>
          <a:prstGeom prst="rect">
            <a:avLst/>
          </a:prstGeom>
          <a:noFill/>
          <a:ln/>
        </p:spPr>
        <p:txBody>
          <a:bodyPr wrap="square" lIns="0" tIns="0" rIns="0" bIns="0" rtlCol="0" anchor="ctr">
            <a:normAutofit/>
          </a:bodyPr>
          <a:lstStyle/>
          <a:p>
            <a:pPr marL="0" indent="0">
              <a:buNone/>
            </a:pPr>
            <a:r>
              <a:rPr lang="en-US" sz="950" kern="0" spc="150" dirty="0">
                <a:solidFill>
                  <a:srgbClr val="64748B"/>
                </a:solidFill>
                <a:latin typeface="Aptos" pitchFamily="34" charset="0"/>
                <a:ea typeface="Aptos" pitchFamily="34" charset="-122"/>
                <a:cs typeface="Aptos" pitchFamily="34" charset="-120"/>
              </a:rPr>
              <a:t>CBFA  |  TEACHING TALK</a:t>
            </a:r>
            <a:endParaRPr lang="en-US" sz="950" dirty="0"/>
          </a:p>
        </p:txBody>
      </p:sp>
      <p:sp>
        <p:nvSpPr>
          <p:cNvPr id="26" name="Text 24"/>
          <p:cNvSpPr/>
          <p:nvPr/>
        </p:nvSpPr>
        <p:spPr>
          <a:xfrm>
            <a:off x="10899648" y="6446520"/>
            <a:ext cx="594360" cy="192024"/>
          </a:xfrm>
          <a:prstGeom prst="rect">
            <a:avLst/>
          </a:prstGeom>
          <a:noFill/>
          <a:ln/>
        </p:spPr>
        <p:txBody>
          <a:bodyPr wrap="square" lIns="0" tIns="0" rIns="0" bIns="0" rtlCol="0" anchor="ctr">
            <a:normAutofit/>
          </a:bodyPr>
          <a:lstStyle/>
          <a:p>
            <a:pPr marL="0" indent="0" algn="r">
              <a:buNone/>
            </a:pPr>
            <a:r>
              <a:rPr lang="en-US" sz="950" dirty="0">
                <a:solidFill>
                  <a:srgbClr val="64748B"/>
                </a:solidFill>
                <a:latin typeface="Aptos" pitchFamily="34" charset="0"/>
                <a:ea typeface="Aptos" pitchFamily="34" charset="-122"/>
                <a:cs typeface="Aptos" pitchFamily="34" charset="-120"/>
              </a:rPr>
              <a:t>2 / 4</a:t>
            </a:r>
            <a:endParaRPr lang="en-US" sz="9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8FB"/>
        </a:solidFill>
        <a:effectLst/>
      </p:bgPr>
    </p:bg>
    <p:spTree>
      <p:nvGrpSpPr>
        <p:cNvPr id="1" name=""/>
        <p:cNvGrpSpPr/>
        <p:nvPr/>
      </p:nvGrpSpPr>
      <p:grpSpPr>
        <a:xfrm>
          <a:off x="0" y="0"/>
          <a:ext cx="0" cy="0"/>
          <a:chOff x="0" y="0"/>
          <a:chExt cx="0" cy="0"/>
        </a:xfrm>
      </p:grpSpPr>
      <p:sp>
        <p:nvSpPr>
          <p:cNvPr id="2" name="Text 0"/>
          <p:cNvSpPr/>
          <p:nvPr/>
        </p:nvSpPr>
        <p:spPr>
          <a:xfrm>
            <a:off x="713232" y="438912"/>
            <a:ext cx="9875520" cy="256032"/>
          </a:xfrm>
          <a:prstGeom prst="rect">
            <a:avLst/>
          </a:prstGeom>
          <a:noFill/>
          <a:ln/>
        </p:spPr>
        <p:txBody>
          <a:bodyPr wrap="square" lIns="0" tIns="0" rIns="0" bIns="0" rtlCol="0" anchor="ctr">
            <a:normAutofit/>
          </a:bodyPr>
          <a:lstStyle/>
          <a:p>
            <a:pPr marL="0" indent="0">
              <a:buNone/>
            </a:pPr>
            <a:r>
              <a:rPr lang="en-US" sz="1250" b="1" kern="0" spc="200" dirty="0">
                <a:solidFill>
                  <a:srgbClr val="087E83"/>
                </a:solidFill>
                <a:latin typeface="Aptos" pitchFamily="34" charset="0"/>
                <a:ea typeface="Aptos" pitchFamily="34" charset="-122"/>
                <a:cs typeface="Aptos" pitchFamily="34" charset="-120"/>
              </a:rPr>
              <a:t>STEP 2  /  THE UPGRADE</a:t>
            </a:r>
            <a:endParaRPr lang="en-US" sz="1250" dirty="0"/>
          </a:p>
        </p:txBody>
      </p:sp>
      <p:sp>
        <p:nvSpPr>
          <p:cNvPr id="3" name="Text 1"/>
          <p:cNvSpPr/>
          <p:nvPr/>
        </p:nvSpPr>
        <p:spPr>
          <a:xfrm>
            <a:off x="704088" y="850392"/>
            <a:ext cx="10789920" cy="603504"/>
          </a:xfrm>
          <a:prstGeom prst="rect">
            <a:avLst/>
          </a:prstGeom>
          <a:noFill/>
          <a:ln/>
        </p:spPr>
        <p:txBody>
          <a:bodyPr wrap="square" lIns="0" tIns="0" rIns="0" bIns="0" rtlCol="0" anchor="ctr">
            <a:normAutofit/>
          </a:bodyPr>
          <a:lstStyle/>
          <a:p>
            <a:pPr marL="0" indent="0">
              <a:buNone/>
            </a:pPr>
            <a:r>
              <a:rPr lang="en-US" sz="3150" b="1" dirty="0">
                <a:solidFill>
                  <a:srgbClr val="162A45"/>
                </a:solidFill>
                <a:latin typeface="Aptos Display" pitchFamily="34" charset="0"/>
                <a:ea typeface="Aptos Display" pitchFamily="34" charset="-122"/>
                <a:cs typeface="Aptos Display" pitchFamily="34" charset="-120"/>
              </a:rPr>
              <a:t>Add one small contribution each year</a:t>
            </a:r>
            <a:endParaRPr lang="en-US" sz="3150" dirty="0"/>
          </a:p>
        </p:txBody>
      </p:sp>
      <p:sp>
        <p:nvSpPr>
          <p:cNvPr id="4" name="Shape 2"/>
          <p:cNvSpPr/>
          <p:nvPr/>
        </p:nvSpPr>
        <p:spPr>
          <a:xfrm>
            <a:off x="694944" y="1682496"/>
            <a:ext cx="7516368" cy="4425696"/>
          </a:xfrm>
          <a:prstGeom prst="roundRect">
            <a:avLst>
              <a:gd name="adj" fmla="val 3306"/>
            </a:avLst>
          </a:prstGeom>
          <a:solidFill>
            <a:srgbClr val="17283F"/>
          </a:solidFill>
          <a:ln w="12700">
            <a:solidFill>
              <a:srgbClr val="17283F">
                <a:alpha val="0"/>
              </a:srgbClr>
            </a:solidFill>
            <a:prstDash val="solid"/>
          </a:ln>
        </p:spPr>
        <p:txBody>
          <a:bodyPr/>
          <a:lstStyle/>
          <a:p>
            <a:endParaRPr lang="en-US"/>
          </a:p>
        </p:txBody>
      </p:sp>
      <p:sp>
        <p:nvSpPr>
          <p:cNvPr id="5" name="Shape 3"/>
          <p:cNvSpPr/>
          <p:nvPr/>
        </p:nvSpPr>
        <p:spPr>
          <a:xfrm>
            <a:off x="914400" y="1883664"/>
            <a:ext cx="91440" cy="91440"/>
          </a:xfrm>
          <a:prstGeom prst="ellipse">
            <a:avLst/>
          </a:prstGeom>
          <a:solidFill>
            <a:srgbClr val="F3BE68"/>
          </a:solidFill>
          <a:ln w="12700">
            <a:solidFill>
              <a:srgbClr val="F3BE68">
                <a:alpha val="0"/>
              </a:srgbClr>
            </a:solidFill>
            <a:prstDash val="solid"/>
          </a:ln>
        </p:spPr>
        <p:txBody>
          <a:bodyPr/>
          <a:lstStyle/>
          <a:p>
            <a:endParaRPr lang="en-US"/>
          </a:p>
        </p:txBody>
      </p:sp>
      <p:sp>
        <p:nvSpPr>
          <p:cNvPr id="6" name="Shape 4"/>
          <p:cNvSpPr/>
          <p:nvPr/>
        </p:nvSpPr>
        <p:spPr>
          <a:xfrm>
            <a:off x="1124712" y="1883664"/>
            <a:ext cx="91440" cy="91440"/>
          </a:xfrm>
          <a:prstGeom prst="ellipse">
            <a:avLst/>
          </a:prstGeom>
          <a:solidFill>
            <a:srgbClr val="63E6BE"/>
          </a:solidFill>
          <a:ln w="12700">
            <a:solidFill>
              <a:srgbClr val="63E6BE">
                <a:alpha val="0"/>
              </a:srgbClr>
            </a:solidFill>
            <a:prstDash val="solid"/>
          </a:ln>
        </p:spPr>
        <p:txBody>
          <a:bodyPr/>
          <a:lstStyle/>
          <a:p>
            <a:endParaRPr lang="en-US"/>
          </a:p>
        </p:txBody>
      </p:sp>
      <p:sp>
        <p:nvSpPr>
          <p:cNvPr id="7" name="Shape 5"/>
          <p:cNvSpPr/>
          <p:nvPr/>
        </p:nvSpPr>
        <p:spPr>
          <a:xfrm>
            <a:off x="1335024" y="1883664"/>
            <a:ext cx="91440" cy="91440"/>
          </a:xfrm>
          <a:prstGeom prst="ellipse">
            <a:avLst/>
          </a:prstGeom>
          <a:solidFill>
            <a:srgbClr val="6496B6"/>
          </a:solidFill>
          <a:ln w="12700">
            <a:solidFill>
              <a:srgbClr val="6496B6">
                <a:alpha val="0"/>
              </a:srgbClr>
            </a:solidFill>
            <a:prstDash val="solid"/>
          </a:ln>
        </p:spPr>
        <p:txBody>
          <a:bodyPr/>
          <a:lstStyle/>
          <a:p>
            <a:endParaRPr lang="en-US"/>
          </a:p>
        </p:txBody>
      </p:sp>
      <p:sp>
        <p:nvSpPr>
          <p:cNvPr id="8" name="Text 6"/>
          <p:cNvSpPr/>
          <p:nvPr/>
        </p:nvSpPr>
        <p:spPr>
          <a:xfrm>
            <a:off x="1042416" y="2221992"/>
            <a:ext cx="6922008" cy="338328"/>
          </a:xfrm>
          <a:prstGeom prst="rect">
            <a:avLst/>
          </a:prstGeom>
          <a:noFill/>
          <a:ln/>
        </p:spPr>
        <p:txBody>
          <a:bodyPr wrap="square" lIns="0" tIns="0" rIns="0" bIns="0" rtlCol="0" anchor="ctr">
            <a:normAutofit/>
          </a:bodyPr>
          <a:lstStyle/>
          <a:p>
            <a:pPr marL="0" indent="0">
              <a:buNone/>
            </a:pPr>
            <a:r>
              <a:rPr lang="en-US" sz="1860" dirty="0">
                <a:solidFill>
                  <a:srgbClr val="FFFFFF"/>
                </a:solidFill>
                <a:latin typeface="DejaVu Sans Mono" pitchFamily="34" charset="0"/>
                <a:ea typeface="DejaVu Sans Mono" pitchFamily="34" charset="-122"/>
                <a:cs typeface="DejaVu Sans Mono" pitchFamily="34" charset="-120"/>
              </a:rPr>
              <a:t>balance = 1000</a:t>
            </a:r>
            <a:endParaRPr lang="en-US" sz="1860" dirty="0"/>
          </a:p>
        </p:txBody>
      </p:sp>
      <p:sp>
        <p:nvSpPr>
          <p:cNvPr id="9" name="Text 7"/>
          <p:cNvSpPr/>
          <p:nvPr/>
        </p:nvSpPr>
        <p:spPr>
          <a:xfrm>
            <a:off x="1042416" y="2578608"/>
            <a:ext cx="6922008" cy="338328"/>
          </a:xfrm>
          <a:prstGeom prst="rect">
            <a:avLst/>
          </a:prstGeom>
          <a:noFill/>
          <a:ln/>
        </p:spPr>
        <p:txBody>
          <a:bodyPr wrap="square" lIns="0" tIns="0" rIns="0" bIns="0" rtlCol="0" anchor="ctr">
            <a:normAutofit/>
          </a:bodyPr>
          <a:lstStyle/>
          <a:p>
            <a:pPr marL="0" indent="0">
              <a:buNone/>
            </a:pPr>
            <a:r>
              <a:rPr lang="en-US" sz="1860" dirty="0">
                <a:solidFill>
                  <a:srgbClr val="FFFFFF"/>
                </a:solidFill>
                <a:latin typeface="DejaVu Sans Mono" pitchFamily="34" charset="0"/>
                <a:ea typeface="DejaVu Sans Mono" pitchFamily="34" charset="-122"/>
                <a:cs typeface="DejaVu Sans Mono" pitchFamily="34" charset="-120"/>
              </a:rPr>
              <a:t>rate = 0.07</a:t>
            </a:r>
            <a:endParaRPr lang="en-US" sz="1860" dirty="0"/>
          </a:p>
        </p:txBody>
      </p:sp>
      <p:sp>
        <p:nvSpPr>
          <p:cNvPr id="10" name="Text 8"/>
          <p:cNvSpPr/>
          <p:nvPr/>
        </p:nvSpPr>
        <p:spPr>
          <a:xfrm>
            <a:off x="1042416" y="2935224"/>
            <a:ext cx="6922008" cy="338328"/>
          </a:xfrm>
          <a:prstGeom prst="rect">
            <a:avLst/>
          </a:prstGeom>
          <a:noFill/>
          <a:ln/>
        </p:spPr>
        <p:txBody>
          <a:bodyPr wrap="square" lIns="0" tIns="0" rIns="0" bIns="0" rtlCol="0" anchor="ctr">
            <a:normAutofit/>
          </a:bodyPr>
          <a:lstStyle/>
          <a:p>
            <a:pPr marL="0" indent="0">
              <a:buNone/>
            </a:pPr>
            <a:r>
              <a:rPr lang="en-US" sz="1860" dirty="0">
                <a:solidFill>
                  <a:srgbClr val="FFFFFF"/>
                </a:solidFill>
                <a:latin typeface="DejaVu Sans Mono" pitchFamily="34" charset="0"/>
                <a:ea typeface="DejaVu Sans Mono" pitchFamily="34" charset="-122"/>
                <a:cs typeface="DejaVu Sans Mono" pitchFamily="34" charset="-120"/>
              </a:rPr>
              <a:t>years = 30</a:t>
            </a:r>
            <a:endParaRPr lang="en-US" sz="1860" dirty="0"/>
          </a:p>
        </p:txBody>
      </p:sp>
      <p:sp>
        <p:nvSpPr>
          <p:cNvPr id="11" name="Shape 9"/>
          <p:cNvSpPr/>
          <p:nvPr/>
        </p:nvSpPr>
        <p:spPr>
          <a:xfrm>
            <a:off x="896112" y="3282696"/>
            <a:ext cx="39319" cy="324612"/>
          </a:xfrm>
          <a:prstGeom prst="rect">
            <a:avLst/>
          </a:prstGeom>
          <a:solidFill>
            <a:srgbClr val="63E6BE"/>
          </a:solidFill>
          <a:ln w="12700">
            <a:solidFill>
              <a:srgbClr val="08B3AA">
                <a:alpha val="0"/>
              </a:srgbClr>
            </a:solidFill>
            <a:prstDash val="solid"/>
          </a:ln>
        </p:spPr>
        <p:txBody>
          <a:bodyPr/>
          <a:lstStyle/>
          <a:p>
            <a:endParaRPr lang="en-US"/>
          </a:p>
        </p:txBody>
      </p:sp>
      <p:sp>
        <p:nvSpPr>
          <p:cNvPr id="12" name="Text 10"/>
          <p:cNvSpPr/>
          <p:nvPr/>
        </p:nvSpPr>
        <p:spPr>
          <a:xfrm>
            <a:off x="1042416" y="3291840"/>
            <a:ext cx="6922008" cy="338328"/>
          </a:xfrm>
          <a:prstGeom prst="rect">
            <a:avLst/>
          </a:prstGeom>
          <a:noFill/>
          <a:ln/>
        </p:spPr>
        <p:txBody>
          <a:bodyPr wrap="square" lIns="0" tIns="0" rIns="0" bIns="0" rtlCol="0" anchor="ctr">
            <a:normAutofit/>
          </a:bodyPr>
          <a:lstStyle/>
          <a:p>
            <a:pPr marL="0" indent="0">
              <a:buNone/>
            </a:pPr>
            <a:r>
              <a:rPr lang="en-US" sz="1860" b="1" dirty="0" err="1">
                <a:solidFill>
                  <a:srgbClr val="F3BE68"/>
                </a:solidFill>
                <a:latin typeface="DejaVu Sans Mono" pitchFamily="34" charset="0"/>
                <a:ea typeface="DejaVu Sans Mono" pitchFamily="34" charset="-122"/>
                <a:cs typeface="DejaVu Sans Mono" pitchFamily="34" charset="-120"/>
              </a:rPr>
              <a:t>rec_con</a:t>
            </a:r>
            <a:r>
              <a:rPr lang="en-US" sz="1860" b="1" dirty="0">
                <a:solidFill>
                  <a:srgbClr val="F3BE68"/>
                </a:solidFill>
                <a:latin typeface="DejaVu Sans Mono" pitchFamily="34" charset="0"/>
                <a:ea typeface="DejaVu Sans Mono" pitchFamily="34" charset="-122"/>
                <a:cs typeface="DejaVu Sans Mono" pitchFamily="34" charset="-120"/>
              </a:rPr>
              <a:t> = 1200</a:t>
            </a:r>
            <a:endParaRPr lang="en-US" sz="1860" dirty="0"/>
          </a:p>
        </p:txBody>
      </p:sp>
      <p:sp>
        <p:nvSpPr>
          <p:cNvPr id="13" name="Text 11"/>
          <p:cNvSpPr/>
          <p:nvPr/>
        </p:nvSpPr>
        <p:spPr>
          <a:xfrm>
            <a:off x="1042416" y="4005072"/>
            <a:ext cx="6922008" cy="338328"/>
          </a:xfrm>
          <a:prstGeom prst="rect">
            <a:avLst/>
          </a:prstGeom>
          <a:noFill/>
          <a:ln/>
        </p:spPr>
        <p:txBody>
          <a:bodyPr wrap="square" lIns="0" tIns="0" rIns="0" bIns="0" rtlCol="0" anchor="ctr">
            <a:normAutofit/>
          </a:bodyPr>
          <a:lstStyle/>
          <a:p>
            <a:pPr marL="0" indent="0">
              <a:buNone/>
            </a:pPr>
            <a:r>
              <a:rPr lang="en-US" sz="1860" dirty="0">
                <a:solidFill>
                  <a:srgbClr val="63E6BE"/>
                </a:solidFill>
                <a:latin typeface="DejaVu Sans Mono" pitchFamily="34" charset="0"/>
                <a:ea typeface="DejaVu Sans Mono" pitchFamily="34" charset="-122"/>
                <a:cs typeface="DejaVu Sans Mono" pitchFamily="34" charset="-120"/>
              </a:rPr>
              <a:t>for year in range(years):</a:t>
            </a:r>
            <a:endParaRPr lang="en-US" sz="1860" dirty="0"/>
          </a:p>
        </p:txBody>
      </p:sp>
      <p:sp>
        <p:nvSpPr>
          <p:cNvPr id="14" name="Text 12"/>
          <p:cNvSpPr/>
          <p:nvPr/>
        </p:nvSpPr>
        <p:spPr>
          <a:xfrm>
            <a:off x="1042416" y="4361688"/>
            <a:ext cx="6922008" cy="338328"/>
          </a:xfrm>
          <a:prstGeom prst="rect">
            <a:avLst/>
          </a:prstGeom>
          <a:noFill/>
          <a:ln/>
        </p:spPr>
        <p:txBody>
          <a:bodyPr wrap="square" lIns="0" tIns="0" rIns="0" bIns="0" rtlCol="0" anchor="ctr">
            <a:normAutofit/>
          </a:bodyPr>
          <a:lstStyle/>
          <a:p>
            <a:r>
              <a:rPr lang="en-US" sz="1860" dirty="0">
                <a:solidFill>
                  <a:srgbClr val="FFFFFF"/>
                </a:solidFill>
                <a:latin typeface="DejaVu Sans Mono" pitchFamily="34" charset="0"/>
                <a:ea typeface="DejaVu Sans Mono" pitchFamily="34" charset="-122"/>
                <a:cs typeface="DejaVu Sans Mono" pitchFamily="34" charset="-120"/>
              </a:rPr>
              <a:t>    balance </a:t>
            </a:r>
            <a:r>
              <a:rPr lang="en-US" sz="1860">
                <a:solidFill>
                  <a:srgbClr val="FFFFFF"/>
                </a:solidFill>
                <a:latin typeface="DejaVu Sans Mono" pitchFamily="34" charset="0"/>
                <a:ea typeface="DejaVu Sans Mono" pitchFamily="34" charset="-122"/>
                <a:cs typeface="DejaVu Sans Mono" pitchFamily="34" charset="-120"/>
              </a:rPr>
              <a:t>= balance </a:t>
            </a:r>
            <a:r>
              <a:rPr lang="en-US" sz="1860" dirty="0">
                <a:solidFill>
                  <a:srgbClr val="FFFFFF"/>
                </a:solidFill>
                <a:latin typeface="DejaVu Sans Mono" pitchFamily="34" charset="0"/>
                <a:ea typeface="DejaVu Sans Mono" pitchFamily="34" charset="-122"/>
                <a:cs typeface="DejaVu Sans Mono" pitchFamily="34" charset="-120"/>
              </a:rPr>
              <a:t>* (1 + rate) </a:t>
            </a:r>
            <a:r>
              <a:rPr lang="en-US" sz="1860" b="1" dirty="0">
                <a:solidFill>
                  <a:srgbClr val="F3BE68"/>
                </a:solidFill>
                <a:latin typeface="DejaVu Sans Mono" pitchFamily="34" charset="0"/>
                <a:ea typeface="DejaVu Sans Mono" pitchFamily="34" charset="-122"/>
                <a:cs typeface="DejaVu Sans Mono" pitchFamily="34" charset="-120"/>
              </a:rPr>
              <a:t>+ </a:t>
            </a:r>
            <a:r>
              <a:rPr lang="en-US" sz="1860" b="1" dirty="0" err="1">
                <a:solidFill>
                  <a:srgbClr val="F3BE68"/>
                </a:solidFill>
                <a:latin typeface="DejaVu Sans Mono" pitchFamily="34" charset="0"/>
                <a:ea typeface="DejaVu Sans Mono" pitchFamily="34" charset="-122"/>
                <a:cs typeface="DejaVu Sans Mono" pitchFamily="34" charset="-120"/>
              </a:rPr>
              <a:t>rec_con</a:t>
            </a:r>
            <a:endParaRPr lang="en-US" sz="1860" dirty="0"/>
          </a:p>
        </p:txBody>
      </p:sp>
      <p:sp>
        <p:nvSpPr>
          <p:cNvPr id="16" name="Text 14"/>
          <p:cNvSpPr/>
          <p:nvPr/>
        </p:nvSpPr>
        <p:spPr>
          <a:xfrm>
            <a:off x="1042416" y="4718304"/>
            <a:ext cx="6922008" cy="338328"/>
          </a:xfrm>
          <a:prstGeom prst="rect">
            <a:avLst/>
          </a:prstGeom>
          <a:noFill/>
          <a:ln/>
        </p:spPr>
        <p:txBody>
          <a:bodyPr wrap="square" lIns="0" tIns="0" rIns="0" bIns="0" rtlCol="0" anchor="ctr">
            <a:normAutofit/>
          </a:bodyPr>
          <a:lstStyle/>
          <a:p>
            <a:pPr marL="0" indent="0">
              <a:buNone/>
            </a:pPr>
            <a:r>
              <a:rPr lang="en-US" sz="1860" b="1" dirty="0">
                <a:solidFill>
                  <a:srgbClr val="F3BE68"/>
                </a:solidFill>
                <a:latin typeface="DejaVu Sans Mono" pitchFamily="34" charset="0"/>
                <a:ea typeface="DejaVu Sans Mono" pitchFamily="34" charset="-122"/>
                <a:cs typeface="DejaVu Sans Mono" pitchFamily="34" charset="-120"/>
              </a:rPr>
              <a:t>   </a:t>
            </a:r>
            <a:endParaRPr lang="en-US" sz="1860" dirty="0"/>
          </a:p>
        </p:txBody>
      </p:sp>
      <p:sp>
        <p:nvSpPr>
          <p:cNvPr id="17" name="Text 15"/>
          <p:cNvSpPr/>
          <p:nvPr/>
        </p:nvSpPr>
        <p:spPr>
          <a:xfrm>
            <a:off x="1042416" y="5431536"/>
            <a:ext cx="6922008" cy="338328"/>
          </a:xfrm>
          <a:prstGeom prst="rect">
            <a:avLst/>
          </a:prstGeom>
          <a:noFill/>
          <a:ln/>
        </p:spPr>
        <p:txBody>
          <a:bodyPr wrap="square" lIns="0" tIns="0" rIns="0" bIns="0" rtlCol="0" anchor="ctr">
            <a:normAutofit/>
          </a:bodyPr>
          <a:lstStyle/>
          <a:p>
            <a:pPr marL="0" indent="0">
              <a:buNone/>
            </a:pPr>
            <a:r>
              <a:rPr lang="en-US" sz="1860" dirty="0">
                <a:solidFill>
                  <a:srgbClr val="FCD99A"/>
                </a:solidFill>
                <a:latin typeface="DejaVu Sans Mono" pitchFamily="34" charset="0"/>
                <a:ea typeface="DejaVu Sans Mono" pitchFamily="34" charset="-122"/>
                <a:cs typeface="DejaVu Sans Mono" pitchFamily="34" charset="-120"/>
              </a:rPr>
              <a:t>print(f"${balance:,.2f}")</a:t>
            </a:r>
            <a:endParaRPr lang="en-US" sz="1860" dirty="0"/>
          </a:p>
        </p:txBody>
      </p:sp>
      <p:sp>
        <p:nvSpPr>
          <p:cNvPr id="18" name="Shape 16"/>
          <p:cNvSpPr/>
          <p:nvPr/>
        </p:nvSpPr>
        <p:spPr>
          <a:xfrm>
            <a:off x="8503920" y="1682496"/>
            <a:ext cx="2971800" cy="4425696"/>
          </a:xfrm>
          <a:prstGeom prst="roundRect">
            <a:avLst>
              <a:gd name="adj" fmla="val 4923"/>
            </a:avLst>
          </a:prstGeom>
          <a:solidFill>
            <a:srgbClr val="E9F7F5"/>
          </a:solidFill>
          <a:ln w="12700">
            <a:solidFill>
              <a:srgbClr val="E9F7F5">
                <a:alpha val="0"/>
              </a:srgbClr>
            </a:solidFill>
            <a:prstDash val="solid"/>
          </a:ln>
        </p:spPr>
        <p:txBody>
          <a:bodyPr/>
          <a:lstStyle/>
          <a:p>
            <a:endParaRPr lang="en-US"/>
          </a:p>
        </p:txBody>
      </p:sp>
      <p:sp>
        <p:nvSpPr>
          <p:cNvPr id="19" name="Text 17"/>
          <p:cNvSpPr/>
          <p:nvPr/>
        </p:nvSpPr>
        <p:spPr>
          <a:xfrm>
            <a:off x="8814816" y="2103120"/>
            <a:ext cx="2240280" cy="237744"/>
          </a:xfrm>
          <a:prstGeom prst="rect">
            <a:avLst/>
          </a:prstGeom>
          <a:noFill/>
          <a:ln/>
        </p:spPr>
        <p:txBody>
          <a:bodyPr wrap="square" lIns="0" tIns="0" rIns="0" bIns="0" rtlCol="0" anchor="ctr">
            <a:normAutofit/>
          </a:bodyPr>
          <a:lstStyle/>
          <a:p>
            <a:pPr marL="0" indent="0">
              <a:buNone/>
            </a:pPr>
            <a:r>
              <a:rPr lang="en-US" sz="1250" b="1" kern="0" spc="170" dirty="0">
                <a:solidFill>
                  <a:srgbClr val="087E83"/>
                </a:solidFill>
                <a:latin typeface="Aptos" pitchFamily="34" charset="0"/>
                <a:ea typeface="Aptos" pitchFamily="34" charset="-122"/>
                <a:cs typeface="Aptos" pitchFamily="34" charset="-120"/>
              </a:rPr>
              <a:t>THE NEW HABIT</a:t>
            </a:r>
            <a:endParaRPr lang="en-US" sz="1250" dirty="0"/>
          </a:p>
        </p:txBody>
      </p:sp>
      <p:sp>
        <p:nvSpPr>
          <p:cNvPr id="20" name="Text 18"/>
          <p:cNvSpPr/>
          <p:nvPr/>
        </p:nvSpPr>
        <p:spPr>
          <a:xfrm>
            <a:off x="8796528" y="2606040"/>
            <a:ext cx="2423160" cy="713232"/>
          </a:xfrm>
          <a:prstGeom prst="rect">
            <a:avLst/>
          </a:prstGeom>
          <a:noFill/>
          <a:ln/>
        </p:spPr>
        <p:txBody>
          <a:bodyPr wrap="square" lIns="0" tIns="0" rIns="0" bIns="0" rtlCol="0" anchor="ctr">
            <a:normAutofit/>
          </a:bodyPr>
          <a:lstStyle/>
          <a:p>
            <a:pPr marL="0" indent="0">
              <a:buNone/>
            </a:pPr>
            <a:r>
              <a:rPr lang="en-US" sz="4600" b="1" dirty="0">
                <a:solidFill>
                  <a:srgbClr val="087E83"/>
                </a:solidFill>
                <a:latin typeface="Aptos Display" pitchFamily="34" charset="0"/>
                <a:ea typeface="Aptos Display" pitchFamily="34" charset="-122"/>
                <a:cs typeface="Aptos Display" pitchFamily="34" charset="-120"/>
              </a:rPr>
              <a:t>+$1,200</a:t>
            </a:r>
            <a:endParaRPr lang="en-US" sz="4600" dirty="0"/>
          </a:p>
        </p:txBody>
      </p:sp>
      <p:sp>
        <p:nvSpPr>
          <p:cNvPr id="21" name="Text 19"/>
          <p:cNvSpPr/>
          <p:nvPr/>
        </p:nvSpPr>
        <p:spPr>
          <a:xfrm>
            <a:off x="8814816" y="3364992"/>
            <a:ext cx="2377440" cy="822960"/>
          </a:xfrm>
          <a:prstGeom prst="rect">
            <a:avLst/>
          </a:prstGeom>
          <a:noFill/>
          <a:ln/>
        </p:spPr>
        <p:txBody>
          <a:bodyPr wrap="square" lIns="0" tIns="0" rIns="0" bIns="0" rtlCol="0" anchor="ctr">
            <a:normAutofit/>
          </a:bodyPr>
          <a:lstStyle/>
          <a:p>
            <a:pPr marL="0" indent="0">
              <a:buNone/>
            </a:pPr>
            <a:r>
              <a:rPr lang="en-US" sz="2100" dirty="0">
                <a:solidFill>
                  <a:srgbClr val="162A45"/>
                </a:solidFill>
                <a:latin typeface="Aptos" pitchFamily="34" charset="0"/>
                <a:ea typeface="Aptos" pitchFamily="34" charset="-122"/>
                <a:cs typeface="Aptos" pitchFamily="34" charset="-120"/>
              </a:rPr>
              <a:t>at the end of</a:t>
            </a:r>
            <a:endParaRPr lang="en-US" sz="2100" dirty="0"/>
          </a:p>
          <a:p>
            <a:pPr marL="0" indent="0">
              <a:buNone/>
            </a:pPr>
            <a:r>
              <a:rPr lang="en-US" sz="2100" dirty="0">
                <a:solidFill>
                  <a:srgbClr val="162A45"/>
                </a:solidFill>
                <a:latin typeface="Aptos" pitchFamily="34" charset="0"/>
                <a:ea typeface="Aptos" pitchFamily="34" charset="-122"/>
                <a:cs typeface="Aptos" pitchFamily="34" charset="-120"/>
              </a:rPr>
              <a:t>every year</a:t>
            </a:r>
            <a:endParaRPr lang="en-US" sz="2100" dirty="0"/>
          </a:p>
        </p:txBody>
      </p:sp>
      <p:sp>
        <p:nvSpPr>
          <p:cNvPr id="22" name="Shape 20"/>
          <p:cNvSpPr/>
          <p:nvPr/>
        </p:nvSpPr>
        <p:spPr>
          <a:xfrm>
            <a:off x="8814816" y="4416552"/>
            <a:ext cx="2331720" cy="0"/>
          </a:xfrm>
          <a:prstGeom prst="line">
            <a:avLst/>
          </a:prstGeom>
          <a:noFill/>
          <a:ln w="15240">
            <a:solidFill>
              <a:srgbClr val="C6DCD9"/>
            </a:solidFill>
            <a:prstDash val="solid"/>
          </a:ln>
        </p:spPr>
        <p:txBody>
          <a:bodyPr/>
          <a:lstStyle/>
          <a:p>
            <a:endParaRPr lang="en-US"/>
          </a:p>
        </p:txBody>
      </p:sp>
      <p:sp>
        <p:nvSpPr>
          <p:cNvPr id="23" name="Text 21"/>
          <p:cNvSpPr/>
          <p:nvPr/>
        </p:nvSpPr>
        <p:spPr>
          <a:xfrm>
            <a:off x="8814816" y="4718304"/>
            <a:ext cx="2331720" cy="713232"/>
          </a:xfrm>
          <a:prstGeom prst="rect">
            <a:avLst/>
          </a:prstGeom>
          <a:noFill/>
          <a:ln/>
        </p:spPr>
        <p:txBody>
          <a:bodyPr wrap="square" lIns="0" tIns="0" rIns="0" bIns="0" rtlCol="0" anchor="ctr">
            <a:normAutofit/>
          </a:bodyPr>
          <a:lstStyle/>
          <a:p>
            <a:pPr marL="0" indent="0">
              <a:buNone/>
            </a:pPr>
            <a:r>
              <a:rPr lang="en-US" sz="1750" b="1" dirty="0">
                <a:solidFill>
                  <a:srgbClr val="087E83"/>
                </a:solidFill>
                <a:latin typeface="Aptos" pitchFamily="34" charset="0"/>
                <a:ea typeface="Aptos" pitchFamily="34" charset="-122"/>
                <a:cs typeface="Aptos" pitchFamily="34" charset="-120"/>
              </a:rPr>
              <a:t>Only two added lines</a:t>
            </a:r>
            <a:endParaRPr lang="en-US" sz="1750" dirty="0"/>
          </a:p>
          <a:p>
            <a:pPr marL="0" indent="0">
              <a:buNone/>
            </a:pPr>
            <a:r>
              <a:rPr lang="en-US" sz="1750" b="1" dirty="0">
                <a:solidFill>
                  <a:srgbClr val="087E83"/>
                </a:solidFill>
                <a:latin typeface="Aptos" pitchFamily="34" charset="0"/>
                <a:ea typeface="Aptos" pitchFamily="34" charset="-122"/>
                <a:cs typeface="Aptos" pitchFamily="34" charset="-120"/>
              </a:rPr>
              <a:t>of Python.</a:t>
            </a:r>
            <a:endParaRPr lang="en-US" sz="1750" dirty="0"/>
          </a:p>
        </p:txBody>
      </p:sp>
      <p:sp>
        <p:nvSpPr>
          <p:cNvPr id="24" name="Text 22"/>
          <p:cNvSpPr/>
          <p:nvPr/>
        </p:nvSpPr>
        <p:spPr>
          <a:xfrm>
            <a:off x="713232" y="6473952"/>
            <a:ext cx="5029200" cy="173736"/>
          </a:xfrm>
          <a:prstGeom prst="rect">
            <a:avLst/>
          </a:prstGeom>
          <a:noFill/>
          <a:ln/>
        </p:spPr>
        <p:txBody>
          <a:bodyPr wrap="square" lIns="0" tIns="0" rIns="0" bIns="0" rtlCol="0" anchor="ctr">
            <a:normAutofit/>
          </a:bodyPr>
          <a:lstStyle/>
          <a:p>
            <a:pPr marL="0" indent="0">
              <a:buNone/>
            </a:pPr>
            <a:r>
              <a:rPr lang="en-US" sz="950" kern="0" spc="150" dirty="0">
                <a:solidFill>
                  <a:srgbClr val="64748B"/>
                </a:solidFill>
                <a:latin typeface="Aptos" pitchFamily="34" charset="0"/>
                <a:ea typeface="Aptos" pitchFamily="34" charset="-122"/>
                <a:cs typeface="Aptos" pitchFamily="34" charset="-120"/>
              </a:rPr>
              <a:t>CBFA  |  TEACHING TALK</a:t>
            </a:r>
            <a:endParaRPr lang="en-US" sz="950" dirty="0"/>
          </a:p>
        </p:txBody>
      </p:sp>
      <p:sp>
        <p:nvSpPr>
          <p:cNvPr id="25" name="Text 23"/>
          <p:cNvSpPr/>
          <p:nvPr/>
        </p:nvSpPr>
        <p:spPr>
          <a:xfrm>
            <a:off x="10899648" y="6446520"/>
            <a:ext cx="594360" cy="192024"/>
          </a:xfrm>
          <a:prstGeom prst="rect">
            <a:avLst/>
          </a:prstGeom>
          <a:noFill/>
          <a:ln/>
        </p:spPr>
        <p:txBody>
          <a:bodyPr wrap="square" lIns="0" tIns="0" rIns="0" bIns="0" rtlCol="0" anchor="ctr">
            <a:normAutofit/>
          </a:bodyPr>
          <a:lstStyle/>
          <a:p>
            <a:pPr marL="0" indent="0" algn="r">
              <a:buNone/>
            </a:pPr>
            <a:r>
              <a:rPr lang="en-US" sz="950" dirty="0">
                <a:solidFill>
                  <a:srgbClr val="64748B"/>
                </a:solidFill>
                <a:latin typeface="Aptos" pitchFamily="34" charset="0"/>
                <a:ea typeface="Aptos" pitchFamily="34" charset="-122"/>
                <a:cs typeface="Aptos" pitchFamily="34" charset="-120"/>
              </a:rPr>
              <a:t>3 / 4</a:t>
            </a:r>
            <a:endParaRPr lang="en-US" sz="9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713232" y="438912"/>
            <a:ext cx="9875520" cy="256032"/>
          </a:xfrm>
          <a:prstGeom prst="rect">
            <a:avLst/>
          </a:prstGeom>
          <a:noFill/>
          <a:ln/>
        </p:spPr>
        <p:txBody>
          <a:bodyPr wrap="square" lIns="0" tIns="0" rIns="0" bIns="0" rtlCol="0" anchor="ctr">
            <a:normAutofit/>
          </a:bodyPr>
          <a:lstStyle/>
          <a:p>
            <a:pPr marL="0" indent="0">
              <a:buNone/>
            </a:pPr>
            <a:r>
              <a:rPr lang="en-US" sz="1250" b="1" kern="0" spc="200" dirty="0">
                <a:solidFill>
                  <a:srgbClr val="087E83"/>
                </a:solidFill>
                <a:latin typeface="Aptos" pitchFamily="34" charset="0"/>
                <a:ea typeface="Aptos" pitchFamily="34" charset="-122"/>
                <a:cs typeface="Aptos" pitchFamily="34" charset="-120"/>
              </a:rPr>
              <a:t>THE TAKEAWAY</a:t>
            </a:r>
            <a:endParaRPr lang="en-US" sz="1250" dirty="0"/>
          </a:p>
        </p:txBody>
      </p:sp>
      <p:sp>
        <p:nvSpPr>
          <p:cNvPr id="3" name="Text 1"/>
          <p:cNvSpPr/>
          <p:nvPr/>
        </p:nvSpPr>
        <p:spPr>
          <a:xfrm>
            <a:off x="704088" y="850392"/>
            <a:ext cx="10789920" cy="603504"/>
          </a:xfrm>
          <a:prstGeom prst="rect">
            <a:avLst/>
          </a:prstGeom>
          <a:noFill/>
          <a:ln/>
        </p:spPr>
        <p:txBody>
          <a:bodyPr wrap="square" lIns="0" tIns="0" rIns="0" bIns="0" rtlCol="0" anchor="ctr">
            <a:normAutofit/>
          </a:bodyPr>
          <a:lstStyle/>
          <a:p>
            <a:pPr marL="0" indent="0">
              <a:buNone/>
            </a:pPr>
            <a:r>
              <a:rPr lang="en-US" sz="3150" b="1" dirty="0">
                <a:solidFill>
                  <a:srgbClr val="162A45"/>
                </a:solidFill>
                <a:latin typeface="Aptos Display" pitchFamily="34" charset="0"/>
                <a:ea typeface="Aptos Display" pitchFamily="34" charset="-122"/>
                <a:cs typeface="Aptos Display" pitchFamily="34" charset="-120"/>
              </a:rPr>
              <a:t>Small, consistent steps add up</a:t>
            </a:r>
            <a:endParaRPr lang="en-US" sz="3150" dirty="0"/>
          </a:p>
        </p:txBody>
      </p:sp>
      <p:sp>
        <p:nvSpPr>
          <p:cNvPr id="4" name="Text 2"/>
          <p:cNvSpPr/>
          <p:nvPr/>
        </p:nvSpPr>
        <p:spPr>
          <a:xfrm>
            <a:off x="713232" y="1472184"/>
            <a:ext cx="10698480" cy="384048"/>
          </a:xfrm>
          <a:prstGeom prst="rect">
            <a:avLst/>
          </a:prstGeom>
          <a:noFill/>
          <a:ln/>
        </p:spPr>
        <p:txBody>
          <a:bodyPr wrap="square" lIns="0" tIns="0" rIns="0" bIns="0" rtlCol="0" anchor="ctr">
            <a:normAutofit/>
          </a:bodyPr>
          <a:lstStyle/>
          <a:p>
            <a:pPr marL="0" indent="0">
              <a:buNone/>
            </a:pPr>
            <a:r>
              <a:rPr lang="en-US" sz="1800" dirty="0">
                <a:solidFill>
                  <a:srgbClr val="64748B"/>
                </a:solidFill>
                <a:latin typeface="Aptos" pitchFamily="34" charset="0"/>
                <a:ea typeface="Aptos" pitchFamily="34" charset="-122"/>
                <a:cs typeface="Aptos" pitchFamily="34" charset="-120"/>
              </a:rPr>
              <a:t>Same $1,000 start  ·  Same hypothetical 7% return  ·  Same 30 years</a:t>
            </a:r>
            <a:endParaRPr lang="en-US" sz="1800" dirty="0"/>
          </a:p>
        </p:txBody>
      </p:sp>
      <p:sp>
        <p:nvSpPr>
          <p:cNvPr id="5" name="Text 3"/>
          <p:cNvSpPr/>
          <p:nvPr/>
        </p:nvSpPr>
        <p:spPr>
          <a:xfrm>
            <a:off x="768096" y="2322576"/>
            <a:ext cx="2029968" cy="411480"/>
          </a:xfrm>
          <a:prstGeom prst="rect">
            <a:avLst/>
          </a:prstGeom>
          <a:noFill/>
          <a:ln/>
        </p:spPr>
        <p:txBody>
          <a:bodyPr wrap="square" lIns="0" tIns="0" rIns="0" bIns="0" rtlCol="0" anchor="ctr">
            <a:normAutofit/>
          </a:bodyPr>
          <a:lstStyle/>
          <a:p>
            <a:pPr marL="0" indent="0">
              <a:buNone/>
            </a:pPr>
            <a:r>
              <a:rPr lang="en-US" sz="1880" b="1" dirty="0">
                <a:solidFill>
                  <a:srgbClr val="162A45"/>
                </a:solidFill>
                <a:latin typeface="Aptos" pitchFamily="34" charset="0"/>
                <a:ea typeface="Aptos" pitchFamily="34" charset="-122"/>
                <a:cs typeface="Aptos" pitchFamily="34" charset="-120"/>
              </a:rPr>
              <a:t>No added savings</a:t>
            </a:r>
            <a:endParaRPr lang="en-US" sz="1880" dirty="0"/>
          </a:p>
        </p:txBody>
      </p:sp>
      <p:sp>
        <p:nvSpPr>
          <p:cNvPr id="6" name="Shape 4"/>
          <p:cNvSpPr/>
          <p:nvPr/>
        </p:nvSpPr>
        <p:spPr>
          <a:xfrm>
            <a:off x="2926080" y="2322576"/>
            <a:ext cx="497743" cy="585216"/>
          </a:xfrm>
          <a:prstGeom prst="roundRect">
            <a:avLst>
              <a:gd name="adj" fmla="val 27799"/>
            </a:avLst>
          </a:prstGeom>
          <a:solidFill>
            <a:srgbClr val="A9BACB"/>
          </a:solidFill>
          <a:ln w="12700">
            <a:solidFill>
              <a:srgbClr val="A9BACB">
                <a:alpha val="0"/>
              </a:srgbClr>
            </a:solidFill>
            <a:prstDash val="solid"/>
          </a:ln>
        </p:spPr>
        <p:txBody>
          <a:bodyPr/>
          <a:lstStyle/>
          <a:p>
            <a:endParaRPr lang="en-US"/>
          </a:p>
        </p:txBody>
      </p:sp>
      <p:sp>
        <p:nvSpPr>
          <p:cNvPr id="7" name="Text 5"/>
          <p:cNvSpPr/>
          <p:nvPr/>
        </p:nvSpPr>
        <p:spPr>
          <a:xfrm>
            <a:off x="3767328" y="2395728"/>
            <a:ext cx="2194560" cy="347472"/>
          </a:xfrm>
          <a:prstGeom prst="rect">
            <a:avLst/>
          </a:prstGeom>
          <a:noFill/>
          <a:ln/>
        </p:spPr>
        <p:txBody>
          <a:bodyPr wrap="square" lIns="0" tIns="0" rIns="0" bIns="0" rtlCol="0" anchor="ctr">
            <a:normAutofit/>
          </a:bodyPr>
          <a:lstStyle/>
          <a:p>
            <a:pPr marL="0" indent="0">
              <a:buNone/>
            </a:pPr>
            <a:r>
              <a:rPr lang="en-US" sz="2120" b="1" dirty="0">
                <a:solidFill>
                  <a:srgbClr val="162A45"/>
                </a:solidFill>
                <a:latin typeface="Aptos" pitchFamily="34" charset="0"/>
                <a:ea typeface="Aptos" pitchFamily="34" charset="-122"/>
                <a:cs typeface="Aptos" pitchFamily="34" charset="-120"/>
              </a:rPr>
              <a:t>$7,612</a:t>
            </a:r>
            <a:endParaRPr lang="en-US" sz="2120" dirty="0"/>
          </a:p>
        </p:txBody>
      </p:sp>
      <p:sp>
        <p:nvSpPr>
          <p:cNvPr id="8" name="Text 6"/>
          <p:cNvSpPr/>
          <p:nvPr/>
        </p:nvSpPr>
        <p:spPr>
          <a:xfrm>
            <a:off x="768096" y="3474720"/>
            <a:ext cx="2084832" cy="438912"/>
          </a:xfrm>
          <a:prstGeom prst="rect">
            <a:avLst/>
          </a:prstGeom>
          <a:noFill/>
          <a:ln/>
        </p:spPr>
        <p:txBody>
          <a:bodyPr wrap="square" lIns="0" tIns="0" rIns="0" bIns="0" rtlCol="0" anchor="ctr">
            <a:normAutofit/>
          </a:bodyPr>
          <a:lstStyle/>
          <a:p>
            <a:pPr marL="0" indent="0">
              <a:buNone/>
            </a:pPr>
            <a:r>
              <a:rPr lang="en-US" sz="1880" b="1" dirty="0">
                <a:solidFill>
                  <a:srgbClr val="162A45"/>
                </a:solidFill>
                <a:latin typeface="Aptos" pitchFamily="34" charset="0"/>
                <a:ea typeface="Aptos" pitchFamily="34" charset="-122"/>
                <a:cs typeface="Aptos" pitchFamily="34" charset="-120"/>
              </a:rPr>
              <a:t>Add $1,200/year</a:t>
            </a:r>
            <a:endParaRPr lang="en-US" sz="1880" dirty="0"/>
          </a:p>
        </p:txBody>
      </p:sp>
      <p:sp>
        <p:nvSpPr>
          <p:cNvPr id="9" name="Shape 7"/>
          <p:cNvSpPr/>
          <p:nvPr/>
        </p:nvSpPr>
        <p:spPr>
          <a:xfrm>
            <a:off x="2926080" y="3465576"/>
            <a:ext cx="7909560" cy="722376"/>
          </a:xfrm>
          <a:prstGeom prst="roundRect">
            <a:avLst>
              <a:gd name="adj" fmla="val 18987"/>
            </a:avLst>
          </a:prstGeom>
          <a:solidFill>
            <a:srgbClr val="087E83"/>
          </a:solidFill>
          <a:ln w="12700">
            <a:solidFill>
              <a:srgbClr val="087E83">
                <a:alpha val="0"/>
              </a:srgbClr>
            </a:solidFill>
            <a:prstDash val="solid"/>
          </a:ln>
        </p:spPr>
        <p:txBody>
          <a:bodyPr/>
          <a:lstStyle/>
          <a:p>
            <a:endParaRPr lang="en-US"/>
          </a:p>
        </p:txBody>
      </p:sp>
      <p:sp>
        <p:nvSpPr>
          <p:cNvPr id="10" name="Text 8"/>
          <p:cNvSpPr/>
          <p:nvPr/>
        </p:nvSpPr>
        <p:spPr>
          <a:xfrm>
            <a:off x="7754112" y="3593592"/>
            <a:ext cx="2743200" cy="448056"/>
          </a:xfrm>
          <a:prstGeom prst="rect">
            <a:avLst/>
          </a:prstGeom>
          <a:noFill/>
          <a:ln/>
        </p:spPr>
        <p:txBody>
          <a:bodyPr wrap="square" lIns="0" tIns="0" rIns="0" bIns="0" rtlCol="0" anchor="ctr">
            <a:normAutofit/>
          </a:bodyPr>
          <a:lstStyle/>
          <a:p>
            <a:pPr marL="0" indent="0" algn="r">
              <a:buNone/>
            </a:pPr>
            <a:r>
              <a:rPr lang="en-US" sz="2720" b="1" dirty="0">
                <a:solidFill>
                  <a:srgbClr val="FFFFFF"/>
                </a:solidFill>
                <a:latin typeface="Aptos" pitchFamily="34" charset="0"/>
                <a:ea typeface="Aptos" pitchFamily="34" charset="-122"/>
                <a:cs typeface="Aptos" pitchFamily="34" charset="-120"/>
              </a:rPr>
              <a:t>$120,965</a:t>
            </a:r>
            <a:endParaRPr lang="en-US" sz="2720" dirty="0"/>
          </a:p>
        </p:txBody>
      </p:sp>
      <p:sp>
        <p:nvSpPr>
          <p:cNvPr id="11" name="Shape 9"/>
          <p:cNvSpPr/>
          <p:nvPr/>
        </p:nvSpPr>
        <p:spPr>
          <a:xfrm>
            <a:off x="768096" y="4617720"/>
            <a:ext cx="10725912" cy="0"/>
          </a:xfrm>
          <a:prstGeom prst="line">
            <a:avLst/>
          </a:prstGeom>
          <a:noFill/>
          <a:ln w="15875">
            <a:solidFill>
              <a:srgbClr val="D7E1EA"/>
            </a:solidFill>
            <a:prstDash val="solid"/>
          </a:ln>
        </p:spPr>
        <p:txBody>
          <a:bodyPr/>
          <a:lstStyle/>
          <a:p>
            <a:endParaRPr lang="en-US"/>
          </a:p>
        </p:txBody>
      </p:sp>
      <p:sp>
        <p:nvSpPr>
          <p:cNvPr id="12" name="Shape 10"/>
          <p:cNvSpPr/>
          <p:nvPr/>
        </p:nvSpPr>
        <p:spPr>
          <a:xfrm>
            <a:off x="758952" y="4910328"/>
            <a:ext cx="5047488" cy="996696"/>
          </a:xfrm>
          <a:prstGeom prst="roundRect">
            <a:avLst>
              <a:gd name="adj" fmla="val 11927"/>
            </a:avLst>
          </a:prstGeom>
          <a:solidFill>
            <a:srgbClr val="F5F8FB"/>
          </a:solidFill>
          <a:ln w="12700">
            <a:solidFill>
              <a:srgbClr val="F5F8FB">
                <a:alpha val="0"/>
              </a:srgbClr>
            </a:solidFill>
            <a:prstDash val="solid"/>
          </a:ln>
        </p:spPr>
        <p:txBody>
          <a:bodyPr/>
          <a:lstStyle/>
          <a:p>
            <a:endParaRPr lang="en-US"/>
          </a:p>
        </p:txBody>
      </p:sp>
      <p:sp>
        <p:nvSpPr>
          <p:cNvPr id="13" name="Text 11"/>
          <p:cNvSpPr/>
          <p:nvPr/>
        </p:nvSpPr>
        <p:spPr>
          <a:xfrm>
            <a:off x="987552" y="5102352"/>
            <a:ext cx="2916936" cy="256032"/>
          </a:xfrm>
          <a:prstGeom prst="rect">
            <a:avLst/>
          </a:prstGeom>
          <a:noFill/>
          <a:ln/>
        </p:spPr>
        <p:txBody>
          <a:bodyPr wrap="square" lIns="0" tIns="0" rIns="0" bIns="0" rtlCol="0" anchor="ctr">
            <a:normAutofit/>
          </a:bodyPr>
          <a:lstStyle/>
          <a:p>
            <a:pPr marL="0" indent="0">
              <a:buNone/>
            </a:pPr>
            <a:r>
              <a:rPr lang="en-US" sz="1260" b="1" kern="0" spc="100" dirty="0">
                <a:solidFill>
                  <a:srgbClr val="64748B"/>
                </a:solidFill>
                <a:latin typeface="Aptos" pitchFamily="34" charset="0"/>
                <a:ea typeface="Aptos" pitchFamily="34" charset="-122"/>
                <a:cs typeface="Aptos" pitchFamily="34" charset="-120"/>
              </a:rPr>
              <a:t>TOTAL MONEY INVESTED</a:t>
            </a:r>
            <a:endParaRPr lang="en-US" sz="1260" dirty="0"/>
          </a:p>
        </p:txBody>
      </p:sp>
      <p:sp>
        <p:nvSpPr>
          <p:cNvPr id="14" name="Text 12"/>
          <p:cNvSpPr/>
          <p:nvPr/>
        </p:nvSpPr>
        <p:spPr>
          <a:xfrm>
            <a:off x="3995928" y="5056632"/>
            <a:ext cx="1554480" cy="356616"/>
          </a:xfrm>
          <a:prstGeom prst="rect">
            <a:avLst/>
          </a:prstGeom>
          <a:noFill/>
          <a:ln/>
        </p:spPr>
        <p:txBody>
          <a:bodyPr wrap="square" lIns="0" tIns="0" rIns="0" bIns="0" rtlCol="0" anchor="ctr">
            <a:normAutofit lnSpcReduction="10000"/>
          </a:bodyPr>
          <a:lstStyle/>
          <a:p>
            <a:pPr marL="0" indent="0" algn="r">
              <a:buNone/>
            </a:pPr>
            <a:r>
              <a:rPr lang="en-US" sz="2380" b="1" dirty="0">
                <a:solidFill>
                  <a:srgbClr val="162A45"/>
                </a:solidFill>
                <a:latin typeface="Aptos" pitchFamily="34" charset="0"/>
                <a:ea typeface="Aptos" pitchFamily="34" charset="-122"/>
                <a:cs typeface="Aptos" pitchFamily="34" charset="-120"/>
              </a:rPr>
              <a:t>$37,000</a:t>
            </a:r>
            <a:endParaRPr lang="en-US" sz="2380" dirty="0"/>
          </a:p>
        </p:txBody>
      </p:sp>
      <p:sp>
        <p:nvSpPr>
          <p:cNvPr id="15" name="Shape 13"/>
          <p:cNvSpPr/>
          <p:nvPr/>
        </p:nvSpPr>
        <p:spPr>
          <a:xfrm>
            <a:off x="6053328" y="4910328"/>
            <a:ext cx="5413248" cy="996696"/>
          </a:xfrm>
          <a:prstGeom prst="roundRect">
            <a:avLst>
              <a:gd name="adj" fmla="val 11927"/>
            </a:avLst>
          </a:prstGeom>
          <a:solidFill>
            <a:srgbClr val="E9F7F5"/>
          </a:solidFill>
          <a:ln w="12700">
            <a:solidFill>
              <a:srgbClr val="E9F7F5">
                <a:alpha val="0"/>
              </a:srgbClr>
            </a:solidFill>
            <a:prstDash val="solid"/>
          </a:ln>
        </p:spPr>
        <p:txBody>
          <a:bodyPr/>
          <a:lstStyle/>
          <a:p>
            <a:endParaRPr lang="en-US"/>
          </a:p>
        </p:txBody>
      </p:sp>
      <p:sp>
        <p:nvSpPr>
          <p:cNvPr id="16" name="Text 14"/>
          <p:cNvSpPr/>
          <p:nvPr/>
        </p:nvSpPr>
        <p:spPr>
          <a:xfrm>
            <a:off x="6300216" y="5102352"/>
            <a:ext cx="2871216" cy="256032"/>
          </a:xfrm>
          <a:prstGeom prst="rect">
            <a:avLst/>
          </a:prstGeom>
          <a:noFill/>
          <a:ln/>
        </p:spPr>
        <p:txBody>
          <a:bodyPr wrap="square" lIns="0" tIns="0" rIns="0" bIns="0" rtlCol="0" anchor="ctr">
            <a:normAutofit/>
          </a:bodyPr>
          <a:lstStyle/>
          <a:p>
            <a:pPr marL="0" indent="0">
              <a:buNone/>
            </a:pPr>
            <a:r>
              <a:rPr lang="en-US" sz="1260" b="1" kern="0" spc="100" dirty="0">
                <a:solidFill>
                  <a:srgbClr val="087E83"/>
                </a:solidFill>
                <a:latin typeface="Aptos" pitchFamily="34" charset="0"/>
                <a:ea typeface="Aptos" pitchFamily="34" charset="-122"/>
                <a:cs typeface="Aptos" pitchFamily="34" charset="-120"/>
              </a:rPr>
              <a:t>INVESTMENT GROWTH</a:t>
            </a:r>
            <a:endParaRPr lang="en-US" sz="1260" dirty="0"/>
          </a:p>
        </p:txBody>
      </p:sp>
      <p:sp>
        <p:nvSpPr>
          <p:cNvPr id="17" name="Text 15"/>
          <p:cNvSpPr/>
          <p:nvPr/>
        </p:nvSpPr>
        <p:spPr>
          <a:xfrm>
            <a:off x="9518904" y="5056632"/>
            <a:ext cx="1682496" cy="356616"/>
          </a:xfrm>
          <a:prstGeom prst="rect">
            <a:avLst/>
          </a:prstGeom>
          <a:noFill/>
          <a:ln/>
        </p:spPr>
        <p:txBody>
          <a:bodyPr wrap="square" lIns="0" tIns="0" rIns="0" bIns="0" rtlCol="0" anchor="ctr">
            <a:normAutofit lnSpcReduction="10000"/>
          </a:bodyPr>
          <a:lstStyle/>
          <a:p>
            <a:pPr marL="0" indent="0" algn="r">
              <a:buNone/>
            </a:pPr>
            <a:r>
              <a:rPr lang="en-US" sz="2380" b="1" dirty="0">
                <a:solidFill>
                  <a:srgbClr val="087E83"/>
                </a:solidFill>
                <a:latin typeface="Aptos" pitchFamily="34" charset="0"/>
                <a:ea typeface="Aptos" pitchFamily="34" charset="-122"/>
                <a:cs typeface="Aptos" pitchFamily="34" charset="-120"/>
              </a:rPr>
              <a:t>$83,965</a:t>
            </a:r>
            <a:endParaRPr lang="en-US" sz="2380" dirty="0"/>
          </a:p>
        </p:txBody>
      </p:sp>
      <p:sp>
        <p:nvSpPr>
          <p:cNvPr id="18" name="Text 16"/>
          <p:cNvSpPr/>
          <p:nvPr/>
        </p:nvSpPr>
        <p:spPr>
          <a:xfrm>
            <a:off x="777240" y="6080760"/>
            <a:ext cx="10817352" cy="228600"/>
          </a:xfrm>
          <a:prstGeom prst="rect">
            <a:avLst/>
          </a:prstGeom>
          <a:noFill/>
          <a:ln/>
        </p:spPr>
        <p:txBody>
          <a:bodyPr wrap="square" lIns="0" tIns="0" rIns="0" bIns="0" rtlCol="0" anchor="ctr">
            <a:normAutofit/>
          </a:bodyPr>
          <a:lstStyle/>
          <a:p>
            <a:pPr marL="0" indent="0">
              <a:buNone/>
            </a:pPr>
            <a:r>
              <a:rPr lang="en-US" sz="1080" dirty="0">
                <a:solidFill>
                  <a:srgbClr val="64748B"/>
                </a:solidFill>
                <a:latin typeface="Aptos" pitchFamily="34" charset="0"/>
                <a:ea typeface="Aptos" pitchFamily="34" charset="-122"/>
                <a:cs typeface="Aptos" pitchFamily="34" charset="-120"/>
              </a:rPr>
              <a:t>Illustration only: constant 7% annual return, compounded yearly; year-end deposits. Returns are not guaranteed.</a:t>
            </a:r>
            <a:endParaRPr lang="en-US" sz="1080" dirty="0"/>
          </a:p>
        </p:txBody>
      </p:sp>
      <p:sp>
        <p:nvSpPr>
          <p:cNvPr id="19" name="Text 17"/>
          <p:cNvSpPr/>
          <p:nvPr/>
        </p:nvSpPr>
        <p:spPr>
          <a:xfrm>
            <a:off x="713232" y="6473952"/>
            <a:ext cx="5029200" cy="173736"/>
          </a:xfrm>
          <a:prstGeom prst="rect">
            <a:avLst/>
          </a:prstGeom>
          <a:noFill/>
          <a:ln/>
        </p:spPr>
        <p:txBody>
          <a:bodyPr wrap="square" lIns="0" tIns="0" rIns="0" bIns="0" rtlCol="0" anchor="ctr">
            <a:normAutofit/>
          </a:bodyPr>
          <a:lstStyle/>
          <a:p>
            <a:pPr marL="0" indent="0">
              <a:buNone/>
            </a:pPr>
            <a:r>
              <a:rPr lang="en-US" sz="950" kern="0" spc="150" dirty="0">
                <a:solidFill>
                  <a:srgbClr val="64748B"/>
                </a:solidFill>
                <a:latin typeface="Aptos" pitchFamily="34" charset="0"/>
                <a:ea typeface="Aptos" pitchFamily="34" charset="-122"/>
                <a:cs typeface="Aptos" pitchFamily="34" charset="-120"/>
              </a:rPr>
              <a:t>CBFA  |  TEACHING TALK</a:t>
            </a:r>
            <a:endParaRPr lang="en-US" sz="950" dirty="0"/>
          </a:p>
        </p:txBody>
      </p:sp>
      <p:sp>
        <p:nvSpPr>
          <p:cNvPr id="20" name="Text 18"/>
          <p:cNvSpPr/>
          <p:nvPr/>
        </p:nvSpPr>
        <p:spPr>
          <a:xfrm>
            <a:off x="10899648" y="6446520"/>
            <a:ext cx="594360" cy="192024"/>
          </a:xfrm>
          <a:prstGeom prst="rect">
            <a:avLst/>
          </a:prstGeom>
          <a:noFill/>
          <a:ln/>
        </p:spPr>
        <p:txBody>
          <a:bodyPr wrap="square" lIns="0" tIns="0" rIns="0" bIns="0" rtlCol="0" anchor="ctr">
            <a:normAutofit/>
          </a:bodyPr>
          <a:lstStyle/>
          <a:p>
            <a:pPr marL="0" indent="0" algn="r">
              <a:buNone/>
            </a:pPr>
            <a:r>
              <a:rPr lang="en-US" sz="950" dirty="0">
                <a:solidFill>
                  <a:srgbClr val="64748B"/>
                </a:solidFill>
                <a:latin typeface="Aptos" pitchFamily="34" charset="0"/>
                <a:ea typeface="Aptos" pitchFamily="34" charset="-122"/>
                <a:cs typeface="Aptos" pitchFamily="34" charset="-120"/>
              </a:rPr>
              <a:t>4 / 4</a:t>
            </a:r>
            <a:endParaRPr lang="en-US" sz="950" dirty="0"/>
          </a:p>
        </p:txBody>
      </p:sp>
      <p:sp>
        <p:nvSpPr>
          <p:cNvPr id="25" name="TextBox 24">
            <a:extLst>
              <a:ext uri="{FF2B5EF4-FFF2-40B4-BE49-F238E27FC236}">
                <a16:creationId xmlns:a16="http://schemas.microsoft.com/office/drawing/2014/main" id="{EA95F4F7-F26C-02FC-5908-6F1B9C46C5F7}"/>
              </a:ext>
            </a:extLst>
          </p:cNvPr>
          <p:cNvSpPr txBox="1"/>
          <p:nvPr/>
        </p:nvSpPr>
        <p:spPr>
          <a:xfrm>
            <a:off x="8967151" y="2506369"/>
            <a:ext cx="2094997" cy="707886"/>
          </a:xfrm>
          <a:prstGeom prst="rect">
            <a:avLst/>
          </a:prstGeom>
          <a:noFill/>
        </p:spPr>
        <p:txBody>
          <a:bodyPr wrap="none" rtlCol="0">
            <a:spAutoFit/>
          </a:bodyPr>
          <a:lstStyle/>
          <a:p>
            <a:r>
              <a:rPr lang="en-US" sz="2000" dirty="0">
                <a:hlinkClick r:id="rId3"/>
              </a:rPr>
              <a:t>www.kolta.net/ci</a:t>
            </a:r>
            <a:r>
              <a:rPr lang="en-US" sz="2000" dirty="0"/>
              <a:t> </a:t>
            </a:r>
          </a:p>
          <a:p>
            <a:r>
              <a:rPr lang="en-US" sz="2000" dirty="0"/>
              <a:t>for sample code</a:t>
            </a:r>
          </a:p>
        </p:txBody>
      </p:sp>
      <p:pic>
        <p:nvPicPr>
          <p:cNvPr id="27" name="Picture 26">
            <a:extLst>
              <a:ext uri="{FF2B5EF4-FFF2-40B4-BE49-F238E27FC236}">
                <a16:creationId xmlns:a16="http://schemas.microsoft.com/office/drawing/2014/main" id="{6D1FE861-005F-F50E-9899-54160984EBFE}"/>
              </a:ext>
            </a:extLst>
          </p:cNvPr>
          <p:cNvPicPr>
            <a:picLocks noChangeAspect="1"/>
          </p:cNvPicPr>
          <p:nvPr/>
        </p:nvPicPr>
        <p:blipFill>
          <a:blip r:embed="rId4"/>
          <a:stretch>
            <a:fillRect/>
          </a:stretch>
        </p:blipFill>
        <p:spPr>
          <a:xfrm>
            <a:off x="8927768" y="290527"/>
            <a:ext cx="2113552" cy="213381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TotalTime>
  <Words>711</Words>
  <Application>Microsoft Office PowerPoint</Application>
  <PresentationFormat>Widescreen</PresentationFormat>
  <Paragraphs>82</Paragraphs>
  <Slides>4</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Aptos</vt:lpstr>
      <vt:lpstr>Aptos Display</vt:lpstr>
      <vt:lpstr>Arial</vt:lpstr>
      <vt:lpstr>DejaVu Sans Mono</vt:lpstr>
      <vt:lpstr>Office Theme</vt:lpstr>
      <vt:lpstr>PowerPoint Presentation</vt:lpstr>
      <vt:lpstr>PowerPoint Presentation</vt:lpstr>
      <vt:lpstr>PowerPoint Presentation</vt:lpstr>
      <vt:lpstr>PowerPoint Presentation</vt:lpstr>
    </vt:vector>
  </TitlesOfParts>
  <Company>Palm Beach Atlantic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Gather Little by Little with Compound Interest and Coding</dc:title>
  <dc:subject>CBFA five-minute teaching talk: compound interest and Python loops</dc:subject>
  <dc:creator>Dr. Michael Kolta</dc:creator>
  <cp:lastModifiedBy>Michael Kolta</cp:lastModifiedBy>
  <cp:revision>1</cp:revision>
  <dcterms:created xsi:type="dcterms:W3CDTF">2026-10-17T19:40:57Z</dcterms:created>
  <dcterms:modified xsi:type="dcterms:W3CDTF">2026-10-20T22:44:44Z</dcterms:modified>
</cp:coreProperties>
</file>